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7.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8.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5" r:id="rId2"/>
    <p:sldMasterId id="2147483677" r:id="rId3"/>
    <p:sldMasterId id="2147483689" r:id="rId4"/>
    <p:sldMasterId id="2147483701" r:id="rId5"/>
    <p:sldMasterId id="2147483713" r:id="rId6"/>
    <p:sldMasterId id="2147483725" r:id="rId7"/>
    <p:sldMasterId id="2147483737" r:id="rId8"/>
  </p:sldMasterIdLst>
  <p:sldIdLst>
    <p:sldId id="256" r:id="rId9"/>
    <p:sldId id="257" r:id="rId10"/>
    <p:sldId id="258" r:id="rId11"/>
    <p:sldId id="259" r:id="rId12"/>
    <p:sldId id="260" r:id="rId13"/>
    <p:sldId id="261" r:id="rId14"/>
    <p:sldId id="263" r:id="rId15"/>
    <p:sldId id="262"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9" autoAdjust="0"/>
    <p:restoredTop sz="94660"/>
  </p:normalViewPr>
  <p:slideViewPr>
    <p:cSldViewPr snapToGrid="0">
      <p:cViewPr varScale="1">
        <p:scale>
          <a:sx n="61" d="100"/>
          <a:sy n="61" d="100"/>
        </p:scale>
        <p:origin x="102" y="4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06303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78391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14988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70891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78591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1010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2184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17226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54143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19935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31041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69595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96883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294296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871865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22349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4945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463866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95307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73983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96027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81835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877598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25254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256732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07437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473961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53785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435353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334672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380148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25611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078896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652289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701078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555082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628499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069187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38443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938951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749983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868755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11912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669463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06618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015405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322952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892697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804531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268908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051423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00718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644435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379601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926648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107668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103224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437024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553464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278878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043746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059620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927180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665190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569336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609236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707763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157163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073529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912336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011227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880609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194818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683536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411968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585169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7540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theme" Target="../theme/theme6.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theme" Target="../theme/theme7.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0.xml"/><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theme" Target="../theme/theme8.xml"/><Relationship Id="rId2" Type="http://schemas.openxmlformats.org/officeDocument/2006/relationships/slideLayout" Target="../slideLayouts/slideLayout84.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10/20/2020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4033365"/>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028871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329564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750653"/>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291814"/>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152358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C65BFFE-8059-4AFE-9E89-75E18F773AE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10/20/2020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E6BAE20-660A-41BF-803E-420A74CF6AD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1317532"/>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395416"/>
            <a:ext cx="8915399" cy="4381965"/>
          </a:xfrm>
        </p:spPr>
        <p:style>
          <a:lnRef idx="0">
            <a:schemeClr val="accent4"/>
          </a:lnRef>
          <a:fillRef idx="3">
            <a:schemeClr val="accent4"/>
          </a:fillRef>
          <a:effectRef idx="3">
            <a:schemeClr val="accent4"/>
          </a:effectRef>
          <a:fontRef idx="minor">
            <a:schemeClr val="lt1"/>
          </a:fontRef>
        </p:style>
        <p:txBody>
          <a:bodyPr>
            <a:normAutofit/>
          </a:bodyPr>
          <a:lstStyle/>
          <a:p>
            <a:pPr algn="ctr"/>
            <a:r>
              <a:rPr lang="en-US" sz="6000" dirty="0"/>
              <a:t>Endometriosis &amp; Thyroid </a:t>
            </a:r>
            <a:r>
              <a:rPr lang="en-US" sz="6000" dirty="0" smtClean="0"/>
              <a:t>Dysfunction(</a:t>
            </a:r>
            <a:r>
              <a:rPr lang="en-US" sz="6000" dirty="0"/>
              <a:t>hypothyroidism &amp; </a:t>
            </a:r>
            <a:r>
              <a:rPr lang="en-US" sz="6000" dirty="0" smtClean="0"/>
              <a:t>hyperthyroidism)</a:t>
            </a:r>
            <a:endParaRPr lang="en-US" sz="6000" dirty="0"/>
          </a:p>
        </p:txBody>
      </p:sp>
      <p:sp>
        <p:nvSpPr>
          <p:cNvPr id="3" name="Subtitle 2"/>
          <p:cNvSpPr>
            <a:spLocks noGrp="1"/>
          </p:cNvSpPr>
          <p:nvPr>
            <p:ph type="subTitle" idx="1"/>
          </p:nvPr>
        </p:nvSpPr>
        <p:spPr>
          <a:xfrm>
            <a:off x="2589213" y="4777379"/>
            <a:ext cx="8915399" cy="1648135"/>
          </a:xfrm>
        </p:spPr>
        <p:txBody>
          <a:bodyPr/>
          <a:lstStyle/>
          <a:p>
            <a:r>
              <a:rPr lang="en-US" dirty="0" smtClean="0"/>
              <a:t>Name :</a:t>
            </a:r>
          </a:p>
          <a:p>
            <a:r>
              <a:rPr lang="en-US" dirty="0" smtClean="0"/>
              <a:t>Institutional Affiliation</a:t>
            </a:r>
          </a:p>
          <a:p>
            <a:r>
              <a:rPr lang="en-US" dirty="0" smtClean="0"/>
              <a:t>Course:</a:t>
            </a:r>
          </a:p>
          <a:p>
            <a:r>
              <a:rPr lang="en-US" dirty="0" smtClean="0"/>
              <a:t>Date: </a:t>
            </a:r>
            <a:endParaRPr lang="en-US" dirty="0"/>
          </a:p>
        </p:txBody>
      </p:sp>
    </p:spTree>
    <p:extLst>
      <p:ext uri="{BB962C8B-B14F-4D97-AF65-F5344CB8AC3E}">
        <p14:creationId xmlns:p14="http://schemas.microsoft.com/office/powerpoint/2010/main" val="2346112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234778"/>
            <a:ext cx="8911687" cy="1670222"/>
          </a:xfrm>
        </p:spPr>
        <p:style>
          <a:lnRef idx="1">
            <a:schemeClr val="accent3"/>
          </a:lnRef>
          <a:fillRef idx="2">
            <a:schemeClr val="accent3"/>
          </a:fillRef>
          <a:effectRef idx="1">
            <a:schemeClr val="accent3"/>
          </a:effectRef>
          <a:fontRef idx="minor">
            <a:schemeClr val="dk1"/>
          </a:fontRef>
        </p:style>
        <p:txBody>
          <a:bodyPr/>
          <a:lstStyle/>
          <a:p>
            <a:pPr algn="ctr"/>
            <a:r>
              <a:rPr lang="en-US" dirty="0" smtClean="0"/>
              <a:t>Introduction </a:t>
            </a:r>
            <a:endParaRPr lang="en-US" dirty="0"/>
          </a:p>
        </p:txBody>
      </p:sp>
      <p:sp>
        <p:nvSpPr>
          <p:cNvPr id="3" name="Content Placeholder 2"/>
          <p:cNvSpPr>
            <a:spLocks noGrp="1"/>
          </p:cNvSpPr>
          <p:nvPr>
            <p:ph idx="1"/>
          </p:nvPr>
        </p:nvSpPr>
        <p:spPr>
          <a:xfrm>
            <a:off x="2589212" y="2133599"/>
            <a:ext cx="8915400" cy="4551405"/>
          </a:xfrm>
        </p:spPr>
        <p:txBody>
          <a:bodyPr>
            <a:normAutofit/>
          </a:bodyPr>
          <a:lstStyle/>
          <a:p>
            <a:pPr>
              <a:buFont typeface="Wingdings" panose="05000000000000000000" pitchFamily="2" charset="2"/>
              <a:buChar char="Ø"/>
            </a:pPr>
            <a:r>
              <a:rPr lang="en-US" sz="2400" dirty="0"/>
              <a:t>Endometriosis occurs when tissue similar to the tissue normally lining the uterus is found in other parts of the body, such as the ovaries, fallopian tubes, peritoneum (the membrane lining the abdominal and pelvic cavities) and the outside of the </a:t>
            </a:r>
            <a:r>
              <a:rPr lang="en-US" sz="2400" dirty="0" smtClean="0"/>
              <a:t>uterus</a:t>
            </a:r>
          </a:p>
          <a:p>
            <a:pPr>
              <a:buFont typeface="Wingdings" panose="05000000000000000000" pitchFamily="2" charset="2"/>
              <a:buChar char="Ø"/>
            </a:pPr>
            <a:r>
              <a:rPr lang="en-US" sz="2400" dirty="0"/>
              <a:t>Hyperthyroidism refers to over activity of the thyroid gland, with resultant excessive secretion of thyroid hormones and accelerated metabolism in the periphery</a:t>
            </a:r>
          </a:p>
          <a:p>
            <a:pPr>
              <a:buFont typeface="Wingdings" panose="05000000000000000000" pitchFamily="2" charset="2"/>
              <a:buChar char="Ø"/>
            </a:pPr>
            <a:r>
              <a:rPr lang="en-US" sz="2400" dirty="0"/>
              <a:t>Hypothyroidism is a clinical syndrome resulting from a deficiency of thyroid hormones</a:t>
            </a:r>
          </a:p>
          <a:p>
            <a:endParaRPr lang="en-US" dirty="0" smtClean="0"/>
          </a:p>
          <a:p>
            <a:endParaRPr lang="en-US" dirty="0"/>
          </a:p>
        </p:txBody>
      </p:sp>
    </p:spTree>
    <p:extLst>
      <p:ext uri="{BB962C8B-B14F-4D97-AF65-F5344CB8AC3E}">
        <p14:creationId xmlns:p14="http://schemas.microsoft.com/office/powerpoint/2010/main" val="3015679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lstStyle/>
          <a:p>
            <a:pPr algn="ctr"/>
            <a:r>
              <a:rPr lang="en-US" dirty="0"/>
              <a:t>Endometriosis</a:t>
            </a:r>
          </a:p>
        </p:txBody>
      </p:sp>
      <p:sp>
        <p:nvSpPr>
          <p:cNvPr id="5" name="Content Placeholder 4"/>
          <p:cNvSpPr>
            <a:spLocks noGrp="1"/>
          </p:cNvSpPr>
          <p:nvPr>
            <p:ph idx="1"/>
          </p:nvPr>
        </p:nvSpPr>
        <p:spPr>
          <a:xfrm>
            <a:off x="1501390" y="2165131"/>
            <a:ext cx="10370044" cy="4582510"/>
          </a:xfrm>
        </p:spPr>
        <p:txBody>
          <a:bodyPr>
            <a:normAutofit/>
          </a:bodyPr>
          <a:lstStyle/>
          <a:p>
            <a:pPr>
              <a:buFont typeface="Wingdings" panose="05000000000000000000" pitchFamily="2" charset="2"/>
              <a:buChar char="Ø"/>
            </a:pPr>
            <a:r>
              <a:rPr lang="en-US" sz="2400" dirty="0" smtClean="0"/>
              <a:t>The </a:t>
            </a:r>
            <a:r>
              <a:rPr lang="en-US" sz="2400" dirty="0"/>
              <a:t>presence of functioning endometrium (glands &amp; Stroma) in sites other than </a:t>
            </a:r>
            <a:r>
              <a:rPr lang="en-US" sz="2400" dirty="0" smtClean="0"/>
              <a:t>uterine </a:t>
            </a:r>
            <a:r>
              <a:rPr lang="en-US" sz="2400" dirty="0"/>
              <a:t>mucosa is called endometriosis</a:t>
            </a:r>
          </a:p>
        </p:txBody>
      </p:sp>
      <p:pic>
        <p:nvPicPr>
          <p:cNvPr id="6" name="Picture 5" descr="DEFINITION&#10;The presence of functioning endometrium (glands &amp;&#10;Stroma) in sites other than uterine mucosa is called&#10;endometr..."/>
          <p:cNvPicPr/>
          <p:nvPr/>
        </p:nvPicPr>
        <p:blipFill rotWithShape="1">
          <a:blip r:embed="rId2">
            <a:extLst>
              <a:ext uri="{28A0092B-C50C-407E-A947-70E740481C1C}">
                <a14:useLocalDpi xmlns:a14="http://schemas.microsoft.com/office/drawing/2010/main" val="0"/>
              </a:ext>
            </a:extLst>
          </a:blip>
          <a:srcRect l="14264" t="37356" r="5105" b="2648"/>
          <a:stretch/>
        </p:blipFill>
        <p:spPr bwMode="auto">
          <a:xfrm>
            <a:off x="1891862" y="3042745"/>
            <a:ext cx="9612750" cy="3704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26608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126124"/>
            <a:ext cx="8911687" cy="1778876"/>
          </a:xfrm>
        </p:spPr>
        <p:style>
          <a:lnRef idx="0">
            <a:schemeClr val="accent5"/>
          </a:lnRef>
          <a:fillRef idx="3">
            <a:schemeClr val="accent5"/>
          </a:fillRef>
          <a:effectRef idx="3">
            <a:schemeClr val="accent5"/>
          </a:effectRef>
          <a:fontRef idx="minor">
            <a:schemeClr val="lt1"/>
          </a:fontRef>
        </p:style>
        <p:txBody>
          <a:bodyPr/>
          <a:lstStyle/>
          <a:p>
            <a:pPr algn="ctr"/>
            <a:r>
              <a:rPr lang="en-US" dirty="0" smtClean="0"/>
              <a:t>Biological factors influencing People </a:t>
            </a:r>
            <a:r>
              <a:rPr lang="en-US" sz="5400" dirty="0" smtClean="0"/>
              <a:t>with</a:t>
            </a:r>
            <a:r>
              <a:rPr lang="en-US" dirty="0" smtClean="0"/>
              <a:t> Endometriosis(5-50 years) </a:t>
            </a:r>
            <a:endParaRPr lang="en-US" dirty="0"/>
          </a:p>
        </p:txBody>
      </p:sp>
      <p:sp>
        <p:nvSpPr>
          <p:cNvPr id="3" name="Content Placeholder 2"/>
          <p:cNvSpPr>
            <a:spLocks noGrp="1"/>
          </p:cNvSpPr>
          <p:nvPr>
            <p:ph idx="1"/>
          </p:nvPr>
        </p:nvSpPr>
        <p:spPr>
          <a:xfrm>
            <a:off x="2589212" y="2133600"/>
            <a:ext cx="8915400" cy="4361794"/>
          </a:xfrm>
        </p:spPr>
        <p:txBody>
          <a:bodyPr>
            <a:noAutofit/>
          </a:bodyPr>
          <a:lstStyle/>
          <a:p>
            <a:pPr>
              <a:buFont typeface="Wingdings" panose="05000000000000000000" pitchFamily="2" charset="2"/>
              <a:buChar char="q"/>
            </a:pPr>
            <a:r>
              <a:rPr lang="en-US" sz="2000" b="1" dirty="0" smtClean="0"/>
              <a:t>Problems </a:t>
            </a:r>
            <a:r>
              <a:rPr lang="en-US" sz="2000" b="1" dirty="0"/>
              <a:t>with menstrual period flow.</a:t>
            </a:r>
            <a:r>
              <a:rPr lang="en-US" sz="2000" dirty="0"/>
              <a:t> Retrograde menstrual flow is the most likely cause of endometriosis. Some of the tissue shed during the period flows through the fallopian tube into other areas of the body, such as the </a:t>
            </a:r>
            <a:r>
              <a:rPr lang="en-US" sz="2000" dirty="0" smtClean="0"/>
              <a:t>pelvis</a:t>
            </a:r>
            <a:endParaRPr lang="en-US" sz="2000" dirty="0"/>
          </a:p>
          <a:p>
            <a:pPr>
              <a:buFont typeface="Wingdings" panose="05000000000000000000" pitchFamily="2" charset="2"/>
              <a:buChar char="q"/>
            </a:pPr>
            <a:r>
              <a:rPr lang="en-US" sz="2000" b="1" dirty="0"/>
              <a:t>Genetic factors.</a:t>
            </a:r>
            <a:r>
              <a:rPr lang="en-US" sz="2000" dirty="0"/>
              <a:t> Because endometriosis runs in families, it may be inherited in the </a:t>
            </a:r>
            <a:r>
              <a:rPr lang="en-US" sz="2000" dirty="0" smtClean="0"/>
              <a:t>genes</a:t>
            </a:r>
            <a:endParaRPr lang="en-US" sz="2000" dirty="0"/>
          </a:p>
          <a:p>
            <a:pPr>
              <a:buFont typeface="Wingdings" panose="05000000000000000000" pitchFamily="2" charset="2"/>
              <a:buChar char="q"/>
            </a:pPr>
            <a:r>
              <a:rPr lang="en-US" sz="2000" b="1" dirty="0"/>
              <a:t>Immune system problems.</a:t>
            </a:r>
            <a:r>
              <a:rPr lang="en-US" sz="2000" dirty="0"/>
              <a:t> A faulty immune system may fail to find and destroy endometrial tissue growing outside of the uterus. Immune system disorders and certain cancers are more common in women with </a:t>
            </a:r>
            <a:r>
              <a:rPr lang="en-US" sz="2000" dirty="0" smtClean="0"/>
              <a:t>endometriosis</a:t>
            </a:r>
            <a:endParaRPr lang="en-US" sz="2000" dirty="0"/>
          </a:p>
          <a:p>
            <a:pPr>
              <a:buFont typeface="Wingdings" panose="05000000000000000000" pitchFamily="2" charset="2"/>
              <a:buChar char="q"/>
            </a:pPr>
            <a:r>
              <a:rPr lang="en-US" sz="2000" b="1" dirty="0" smtClean="0"/>
              <a:t>Hormones.</a:t>
            </a:r>
            <a:r>
              <a:rPr lang="en-US" sz="2000" dirty="0"/>
              <a:t> The hormone estrogen appears to promote endometriosis. Research is looking at whether endometriosis is a problem with the body's hormone </a:t>
            </a:r>
            <a:r>
              <a:rPr lang="en-US" sz="2000" dirty="0" smtClean="0"/>
              <a:t>system</a:t>
            </a:r>
            <a:endParaRPr lang="en-US" sz="2000" dirty="0"/>
          </a:p>
          <a:p>
            <a:pPr marL="0" indent="0">
              <a:buNone/>
            </a:pPr>
            <a:endParaRPr lang="en-US" dirty="0"/>
          </a:p>
        </p:txBody>
      </p:sp>
    </p:spTree>
    <p:extLst>
      <p:ext uri="{BB962C8B-B14F-4D97-AF65-F5344CB8AC3E}">
        <p14:creationId xmlns:p14="http://schemas.microsoft.com/office/powerpoint/2010/main" val="4807739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110359"/>
            <a:ext cx="8911687" cy="1794641"/>
          </a:xfrm>
        </p:spPr>
        <p:style>
          <a:lnRef idx="0">
            <a:schemeClr val="accent3"/>
          </a:lnRef>
          <a:fillRef idx="3">
            <a:schemeClr val="accent3"/>
          </a:fillRef>
          <a:effectRef idx="3">
            <a:schemeClr val="accent3"/>
          </a:effectRef>
          <a:fontRef idx="minor">
            <a:schemeClr val="lt1"/>
          </a:fontRef>
        </p:style>
        <p:txBody>
          <a:bodyPr>
            <a:normAutofit/>
          </a:bodyPr>
          <a:lstStyle/>
          <a:p>
            <a:pPr algn="ctr"/>
            <a:r>
              <a:rPr lang="en-US" sz="6000" dirty="0" smtClean="0"/>
              <a:t>Psychological factors </a:t>
            </a:r>
            <a:endParaRPr lang="en-US" sz="6000" dirty="0"/>
          </a:p>
        </p:txBody>
      </p:sp>
      <p:sp>
        <p:nvSpPr>
          <p:cNvPr id="3" name="Content Placeholder 2"/>
          <p:cNvSpPr>
            <a:spLocks noGrp="1"/>
          </p:cNvSpPr>
          <p:nvPr>
            <p:ph idx="1"/>
          </p:nvPr>
        </p:nvSpPr>
        <p:spPr>
          <a:xfrm>
            <a:off x="2589212" y="2133600"/>
            <a:ext cx="8915400" cy="4724400"/>
          </a:xfrm>
        </p:spPr>
        <p:txBody>
          <a:bodyPr>
            <a:noAutofit/>
          </a:bodyPr>
          <a:lstStyle/>
          <a:p>
            <a:pPr>
              <a:buFont typeface="Wingdings" panose="05000000000000000000" pitchFamily="2" charset="2"/>
              <a:buChar char="Ø"/>
            </a:pPr>
            <a:r>
              <a:rPr lang="en-US" sz="2400" dirty="0">
                <a:latin typeface="Arial" panose="020B0604020202020204" pitchFamily="34" charset="0"/>
                <a:cs typeface="Arial" panose="020B0604020202020204" pitchFamily="34" charset="0"/>
              </a:rPr>
              <a:t>Patients with </a:t>
            </a:r>
            <a:r>
              <a:rPr lang="en-US" sz="2400" dirty="0" smtClean="0">
                <a:latin typeface="Arial" panose="020B0604020202020204" pitchFamily="34" charset="0"/>
                <a:cs typeface="Arial" panose="020B0604020202020204" pitchFamily="34" charset="0"/>
              </a:rPr>
              <a:t>endometriosis  </a:t>
            </a:r>
            <a:r>
              <a:rPr lang="en-US" sz="2400" dirty="0">
                <a:latin typeface="Arial" panose="020B0604020202020204" pitchFamily="34" charset="0"/>
                <a:cs typeface="Arial" panose="020B0604020202020204" pitchFamily="34" charset="0"/>
              </a:rPr>
              <a:t>are dealing daily with a large spectrum of symptoms, including pain, dyspareunia, emotional instability and high levels of stress, which have a negative impact upon the quality of life, by lowering it on different </a:t>
            </a:r>
            <a:r>
              <a:rPr lang="en-US" sz="2400" dirty="0" smtClean="0">
                <a:latin typeface="Arial" panose="020B0604020202020204" pitchFamily="34" charset="0"/>
                <a:cs typeface="Arial" panose="020B0604020202020204" pitchFamily="34" charset="0"/>
              </a:rPr>
              <a:t>levels</a:t>
            </a:r>
            <a:endParaRPr lang="en-US" sz="24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2400" dirty="0">
                <a:latin typeface="Arial" panose="020B0604020202020204" pitchFamily="34" charset="0"/>
                <a:cs typeface="Arial" panose="020B0604020202020204" pitchFamily="34" charset="0"/>
              </a:rPr>
              <a:t>Unsuccessful fertility treatments have a big impact on the psychological state of </a:t>
            </a:r>
            <a:r>
              <a:rPr lang="en-US" sz="2400" dirty="0" smtClean="0">
                <a:latin typeface="Arial" panose="020B0604020202020204" pitchFamily="34" charset="0"/>
                <a:cs typeface="Arial" panose="020B0604020202020204" pitchFamily="34" charset="0"/>
              </a:rPr>
              <a:t>women</a:t>
            </a:r>
            <a:r>
              <a:rPr lang="en-US" sz="2400" dirty="0">
                <a:latin typeface="Arial" panose="020B0604020202020204" pitchFamily="34" charset="0"/>
                <a:cs typeface="Arial" panose="020B0604020202020204" pitchFamily="34" charset="0"/>
              </a:rPr>
              <a:t>, especially if they do not have the desired </a:t>
            </a:r>
            <a:r>
              <a:rPr lang="en-US" sz="2400" dirty="0" smtClean="0">
                <a:latin typeface="Arial" panose="020B0604020202020204" pitchFamily="34" charset="0"/>
                <a:cs typeface="Arial" panose="020B0604020202020204" pitchFamily="34" charset="0"/>
              </a:rPr>
              <a:t>outcome</a:t>
            </a:r>
          </a:p>
          <a:p>
            <a:pPr>
              <a:buFont typeface="Wingdings" panose="05000000000000000000" pitchFamily="2" charset="2"/>
              <a:buChar char="Ø"/>
            </a:pPr>
            <a:r>
              <a:rPr lang="en-US" sz="2400" dirty="0">
                <a:latin typeface="Arial" panose="020B0604020202020204" pitchFamily="34" charset="0"/>
                <a:cs typeface="Arial" panose="020B0604020202020204" pitchFamily="34" charset="0"/>
              </a:rPr>
              <a:t>Dyspareunia, lack of desire for engaging in sexual intercourse, especially due the fear of not being able to </a:t>
            </a:r>
            <a:r>
              <a:rPr lang="en-US" sz="2400" dirty="0" smtClean="0">
                <a:latin typeface="Arial" panose="020B0604020202020204" pitchFamily="34" charset="0"/>
                <a:cs typeface="Arial" panose="020B0604020202020204" pitchFamily="34" charset="0"/>
              </a:rPr>
              <a:t>conceive</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085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normAutofit/>
          </a:bodyPr>
          <a:lstStyle/>
          <a:p>
            <a:pPr algn="ctr"/>
            <a:r>
              <a:rPr lang="en-US" sz="4800" dirty="0" smtClean="0"/>
              <a:t>Social and Cultural Factors </a:t>
            </a:r>
            <a:endParaRPr lang="en-US" sz="4800" dirty="0"/>
          </a:p>
        </p:txBody>
      </p:sp>
      <p:sp>
        <p:nvSpPr>
          <p:cNvPr id="3" name="Content Placeholder 2"/>
          <p:cNvSpPr>
            <a:spLocks noGrp="1"/>
          </p:cNvSpPr>
          <p:nvPr>
            <p:ph idx="1"/>
          </p:nvPr>
        </p:nvSpPr>
        <p:spPr>
          <a:xfrm>
            <a:off x="1592317" y="2370083"/>
            <a:ext cx="10294883" cy="4487917"/>
          </a:xfrm>
        </p:spPr>
        <p:txBody>
          <a:bodyPr/>
          <a:lstStyle/>
          <a:p>
            <a:pPr>
              <a:buFont typeface="Wingdings" panose="05000000000000000000" pitchFamily="2" charset="2"/>
              <a:buChar char="ü"/>
            </a:pPr>
            <a:r>
              <a:rPr lang="en-US" dirty="0" smtClean="0"/>
              <a:t> </a:t>
            </a:r>
            <a:r>
              <a:rPr lang="en-US" sz="3200" dirty="0"/>
              <a:t>P</a:t>
            </a:r>
            <a:r>
              <a:rPr lang="en-US" sz="3200" dirty="0" smtClean="0"/>
              <a:t>ersistent </a:t>
            </a:r>
            <a:r>
              <a:rPr lang="en-US" sz="3200" dirty="0"/>
              <a:t>taboos and perpetuation of ‘period shaming’ come at a high </a:t>
            </a:r>
            <a:r>
              <a:rPr lang="en-US" sz="3200" dirty="0" smtClean="0"/>
              <a:t>price</a:t>
            </a:r>
          </a:p>
          <a:p>
            <a:pPr>
              <a:buFont typeface="Wingdings" panose="05000000000000000000" pitchFamily="2" charset="2"/>
              <a:buChar char="ü"/>
            </a:pPr>
            <a:r>
              <a:rPr lang="en-US" sz="3200" dirty="0"/>
              <a:t>The perpetuation of menstrual shaming (for example, ‘The Curse’) has led to a prevailing ethos of generational taboos and lack of body </a:t>
            </a:r>
            <a:r>
              <a:rPr lang="en-US" sz="3200" dirty="0" smtClean="0"/>
              <a:t>literacy</a:t>
            </a:r>
          </a:p>
          <a:p>
            <a:pPr marL="0" indent="0">
              <a:buNone/>
            </a:pPr>
            <a:endParaRPr lang="en-US" dirty="0"/>
          </a:p>
        </p:txBody>
      </p:sp>
    </p:spTree>
    <p:extLst>
      <p:ext uri="{BB962C8B-B14F-4D97-AF65-F5344CB8AC3E}">
        <p14:creationId xmlns:p14="http://schemas.microsoft.com/office/powerpoint/2010/main" val="455579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Epidemiology </a:t>
            </a:r>
            <a:endParaRPr lang="en-US" dirty="0"/>
          </a:p>
        </p:txBody>
      </p:sp>
      <p:sp>
        <p:nvSpPr>
          <p:cNvPr id="3" name="Content Placeholder 2"/>
          <p:cNvSpPr>
            <a:spLocks noGrp="1"/>
          </p:cNvSpPr>
          <p:nvPr>
            <p:ph idx="1"/>
          </p:nvPr>
        </p:nvSpPr>
        <p:spPr>
          <a:xfrm>
            <a:off x="1980155" y="1905000"/>
            <a:ext cx="10137226" cy="4745420"/>
          </a:xfrm>
        </p:spPr>
        <p:txBody>
          <a:bodyPr>
            <a:normAutofit/>
          </a:bodyPr>
          <a:lstStyle/>
          <a:p>
            <a:pPr>
              <a:buFont typeface="Wingdings" panose="05000000000000000000" pitchFamily="2" charset="2"/>
              <a:buChar char="q"/>
            </a:pPr>
            <a:r>
              <a:rPr lang="en-US" sz="4400" dirty="0" smtClean="0">
                <a:latin typeface="Arial" panose="020B0604020202020204" pitchFamily="34" charset="0"/>
                <a:cs typeface="Arial" panose="020B0604020202020204" pitchFamily="34" charset="0"/>
              </a:rPr>
              <a:t>Age:5-50 years </a:t>
            </a:r>
          </a:p>
          <a:p>
            <a:pPr>
              <a:buFont typeface="Wingdings" panose="05000000000000000000" pitchFamily="2" charset="2"/>
              <a:buChar char="q"/>
            </a:pPr>
            <a:r>
              <a:rPr lang="en-US" sz="4400" dirty="0" smtClean="0">
                <a:latin typeface="Arial" panose="020B0604020202020204" pitchFamily="34" charset="0"/>
                <a:cs typeface="Arial" panose="020B0604020202020204" pitchFamily="34" charset="0"/>
              </a:rPr>
              <a:t> </a:t>
            </a:r>
            <a:r>
              <a:rPr lang="en-US" sz="4400" dirty="0">
                <a:latin typeface="Arial" panose="020B0604020202020204" pitchFamily="34" charset="0"/>
                <a:cs typeface="Arial" panose="020B0604020202020204" pitchFamily="34" charset="0"/>
              </a:rPr>
              <a:t>Does NOT Discriminate by Race. </a:t>
            </a:r>
            <a:endParaRPr lang="en-US" sz="4400" dirty="0" smtClean="0">
              <a:latin typeface="Arial" panose="020B0604020202020204" pitchFamily="34" charset="0"/>
              <a:cs typeface="Arial" panose="020B0604020202020204" pitchFamily="34" charset="0"/>
            </a:endParaRPr>
          </a:p>
          <a:p>
            <a:pPr>
              <a:buFont typeface="Wingdings" panose="05000000000000000000" pitchFamily="2" charset="2"/>
              <a:buChar char="q"/>
            </a:pPr>
            <a:r>
              <a:rPr lang="en-US" sz="4400" dirty="0" smtClean="0">
                <a:latin typeface="Arial" panose="020B0604020202020204" pitchFamily="34" charset="0"/>
                <a:cs typeface="Arial" panose="020B0604020202020204" pitchFamily="34" charset="0"/>
              </a:rPr>
              <a:t> </a:t>
            </a:r>
            <a:r>
              <a:rPr lang="en-US" sz="4400" dirty="0">
                <a:latin typeface="Arial" panose="020B0604020202020204" pitchFamily="34" charset="0"/>
                <a:cs typeface="Arial" panose="020B0604020202020204" pitchFamily="34" charset="0"/>
              </a:rPr>
              <a:t>Histology: Endometrial Glands with Stroma +/- Inflammatory Reaction</a:t>
            </a:r>
            <a:r>
              <a:rPr lang="en-US" sz="4400" dirty="0" smtClean="0">
                <a:latin typeface="Arial" panose="020B0604020202020204" pitchFamily="34" charset="0"/>
                <a:cs typeface="Arial" panose="020B0604020202020204" pitchFamily="34" charset="0"/>
              </a:rPr>
              <a:t>.</a:t>
            </a:r>
            <a:endParaRPr lang="en-US"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96555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3"/>
          </a:lnRef>
          <a:fillRef idx="3">
            <a:schemeClr val="accent3"/>
          </a:fillRef>
          <a:effectRef idx="2">
            <a:schemeClr val="accent3"/>
          </a:effectRef>
          <a:fontRef idx="minor">
            <a:schemeClr val="lt1"/>
          </a:fontRef>
        </p:style>
        <p:txBody>
          <a:bodyPr/>
          <a:lstStyle/>
          <a:p>
            <a:pPr algn="ctr"/>
            <a:r>
              <a:rPr lang="en-US" dirty="0" smtClean="0"/>
              <a:t>Etiology </a:t>
            </a:r>
            <a:endParaRPr lang="en-US" dirty="0"/>
          </a:p>
        </p:txBody>
      </p:sp>
      <p:sp>
        <p:nvSpPr>
          <p:cNvPr id="3" name="Content Placeholder 2"/>
          <p:cNvSpPr>
            <a:spLocks noGrp="1"/>
          </p:cNvSpPr>
          <p:nvPr>
            <p:ph idx="1"/>
          </p:nvPr>
        </p:nvSpPr>
        <p:spPr>
          <a:xfrm>
            <a:off x="2589212" y="2133600"/>
            <a:ext cx="8915400" cy="4724400"/>
          </a:xfrm>
        </p:spPr>
        <p:txBody>
          <a:bodyPr>
            <a:normAutofit/>
          </a:bodyPr>
          <a:lstStyle/>
          <a:p>
            <a:pPr>
              <a:buFont typeface="Wingdings" panose="05000000000000000000" pitchFamily="2" charset="2"/>
              <a:buChar char="v"/>
            </a:pPr>
            <a:r>
              <a:rPr lang="en-US" sz="2000" dirty="0">
                <a:latin typeface="Arial" panose="020B0604020202020204" pitchFamily="34" charset="0"/>
                <a:cs typeface="Arial" panose="020B0604020202020204" pitchFamily="34" charset="0"/>
              </a:rPr>
              <a:t>R</a:t>
            </a:r>
            <a:r>
              <a:rPr lang="en-US" sz="2000" dirty="0" smtClean="0">
                <a:latin typeface="Arial" panose="020B0604020202020204" pitchFamily="34" charset="0"/>
                <a:cs typeface="Arial" panose="020B0604020202020204" pitchFamily="34" charset="0"/>
              </a:rPr>
              <a:t>eflux </a:t>
            </a:r>
            <a:r>
              <a:rPr lang="en-US" sz="2000" dirty="0">
                <a:latin typeface="Arial" panose="020B0604020202020204" pitchFamily="34" charset="0"/>
                <a:cs typeface="Arial" panose="020B0604020202020204" pitchFamily="34" charset="0"/>
              </a:rPr>
              <a:t>of menstrual endometrium through the </a:t>
            </a:r>
            <a:r>
              <a:rPr lang="en-US" sz="2000" dirty="0" smtClean="0">
                <a:latin typeface="Arial" panose="020B0604020202020204" pitchFamily="34" charset="0"/>
                <a:cs typeface="Arial" panose="020B0604020202020204" pitchFamily="34" charset="0"/>
              </a:rPr>
              <a:t>fallopian tubes</a:t>
            </a:r>
          </a:p>
          <a:p>
            <a:pPr>
              <a:buFont typeface="Wingdings" panose="05000000000000000000" pitchFamily="2" charset="2"/>
              <a:buChar char="v"/>
            </a:pPr>
            <a:r>
              <a:rPr lang="en-US" sz="2000" dirty="0">
                <a:latin typeface="Arial" panose="020B0604020202020204" pitchFamily="34" charset="0"/>
                <a:cs typeface="Arial" panose="020B0604020202020204" pitchFamily="34" charset="0"/>
              </a:rPr>
              <a:t> Occurrence of scar endometriosis following classicalcaesarean section, </a:t>
            </a:r>
            <a:r>
              <a:rPr lang="en-US" sz="2000" dirty="0" smtClean="0">
                <a:latin typeface="Arial" panose="020B0604020202020204" pitchFamily="34" charset="0"/>
                <a:cs typeface="Arial" panose="020B0604020202020204" pitchFamily="34" charset="0"/>
              </a:rPr>
              <a:t>hysterectomy, </a:t>
            </a:r>
            <a:r>
              <a:rPr lang="en-US" sz="2000" dirty="0">
                <a:latin typeface="Arial" panose="020B0604020202020204" pitchFamily="34" charset="0"/>
                <a:cs typeface="Arial" panose="020B0604020202020204" pitchFamily="34" charset="0"/>
              </a:rPr>
              <a:t>myomectomy and </a:t>
            </a:r>
            <a:r>
              <a:rPr lang="en-US" sz="2000" dirty="0" smtClean="0">
                <a:latin typeface="Arial" panose="020B0604020202020204" pitchFamily="34" charset="0"/>
                <a:cs typeface="Arial" panose="020B0604020202020204" pitchFamily="34" charset="0"/>
              </a:rPr>
              <a:t>episiotomy</a:t>
            </a:r>
          </a:p>
          <a:p>
            <a:pPr>
              <a:buFont typeface="Wingdings" panose="05000000000000000000" pitchFamily="2" charset="2"/>
              <a:buChar char="v"/>
            </a:pPr>
            <a:r>
              <a:rPr lang="en-US" sz="2000" dirty="0">
                <a:latin typeface="Arial" panose="020B0604020202020204" pitchFamily="34" charset="0"/>
                <a:cs typeface="Arial" panose="020B0604020202020204" pitchFamily="34" charset="0"/>
              </a:rPr>
              <a:t>M</a:t>
            </a:r>
            <a:r>
              <a:rPr lang="en-US" sz="2000" dirty="0" smtClean="0">
                <a:latin typeface="Arial" panose="020B0604020202020204" pitchFamily="34" charset="0"/>
                <a:cs typeface="Arial" panose="020B0604020202020204" pitchFamily="34" charset="0"/>
              </a:rPr>
              <a:t>etaplastic </a:t>
            </a:r>
            <a:r>
              <a:rPr lang="en-US" sz="2000" dirty="0">
                <a:latin typeface="Arial" panose="020B0604020202020204" pitchFamily="34" charset="0"/>
                <a:cs typeface="Arial" panose="020B0604020202020204" pitchFamily="34" charset="0"/>
              </a:rPr>
              <a:t>changes in embryonic </a:t>
            </a:r>
            <a:r>
              <a:rPr lang="en-US" sz="2000" dirty="0" smtClean="0">
                <a:latin typeface="Arial" panose="020B0604020202020204" pitchFamily="34" charset="0"/>
                <a:cs typeface="Arial" panose="020B0604020202020204" pitchFamily="34" charset="0"/>
              </a:rPr>
              <a:t>cell rests </a:t>
            </a:r>
            <a:r>
              <a:rPr lang="en-US" sz="2000" dirty="0">
                <a:latin typeface="Arial" panose="020B0604020202020204" pitchFamily="34" charset="0"/>
                <a:cs typeface="Arial" panose="020B0604020202020204" pitchFamily="34" charset="0"/>
              </a:rPr>
              <a:t>of embryonic </a:t>
            </a:r>
            <a:r>
              <a:rPr lang="en-US" sz="2000" dirty="0" smtClean="0">
                <a:latin typeface="Arial" panose="020B0604020202020204" pitchFamily="34" charset="0"/>
                <a:cs typeface="Arial" panose="020B0604020202020204" pitchFamily="34" charset="0"/>
              </a:rPr>
              <a:t>mesothelium</a:t>
            </a:r>
          </a:p>
          <a:p>
            <a:pPr>
              <a:buFont typeface="Wingdings" panose="05000000000000000000" pitchFamily="2" charset="2"/>
              <a:buChar char="v"/>
            </a:pPr>
            <a:r>
              <a:rPr lang="en-US" sz="2000" dirty="0">
                <a:latin typeface="Arial" panose="020B0604020202020204" pitchFamily="34" charset="0"/>
                <a:cs typeface="Arial" panose="020B0604020202020204" pitchFamily="34" charset="0"/>
              </a:rPr>
              <a:t>Hormonal stimulation </a:t>
            </a:r>
            <a:r>
              <a:rPr lang="en-US" sz="2000" dirty="0" smtClean="0">
                <a:latin typeface="Arial" panose="020B0604020202020204" pitchFamily="34" charset="0"/>
                <a:cs typeface="Arial" panose="020B0604020202020204" pitchFamily="34" charset="0"/>
              </a:rPr>
              <a:t>of Embryologically </a:t>
            </a:r>
            <a:r>
              <a:rPr lang="en-US" sz="2000" dirty="0">
                <a:latin typeface="Arial" panose="020B0604020202020204" pitchFamily="34" charset="0"/>
                <a:cs typeface="Arial" panose="020B0604020202020204" pitchFamily="34" charset="0"/>
              </a:rPr>
              <a:t>similar tissues to the Mullerian </a:t>
            </a:r>
            <a:r>
              <a:rPr lang="en-US" sz="2000" dirty="0" smtClean="0">
                <a:latin typeface="Arial" panose="020B0604020202020204" pitchFamily="34" charset="0"/>
                <a:cs typeface="Arial" panose="020B0604020202020204" pitchFamily="34" charset="0"/>
              </a:rPr>
              <a:t>ducts</a:t>
            </a:r>
          </a:p>
          <a:p>
            <a:pPr>
              <a:buFont typeface="Wingdings" panose="05000000000000000000" pitchFamily="2" charset="2"/>
              <a:buChar char="v"/>
            </a:pPr>
            <a:r>
              <a:rPr lang="en-US" sz="2000" dirty="0">
                <a:latin typeface="Arial" panose="020B0604020202020204" pitchFamily="34" charset="0"/>
                <a:cs typeface="Arial" panose="020B0604020202020204" pitchFamily="34" charset="0"/>
              </a:rPr>
              <a:t>E</a:t>
            </a:r>
            <a:r>
              <a:rPr lang="en-US" sz="2000" dirty="0" smtClean="0">
                <a:latin typeface="Arial" panose="020B0604020202020204" pitchFamily="34" charset="0"/>
                <a:cs typeface="Arial" panose="020B0604020202020204" pitchFamily="34" charset="0"/>
              </a:rPr>
              <a:t>mbolization of menstrual </a:t>
            </a:r>
            <a:r>
              <a:rPr lang="en-US" sz="2000" dirty="0">
                <a:latin typeface="Arial" panose="020B0604020202020204" pitchFamily="34" charset="0"/>
                <a:cs typeface="Arial" panose="020B0604020202020204" pitchFamily="34" charset="0"/>
              </a:rPr>
              <a:t>fragments through vascular or </a:t>
            </a:r>
            <a:r>
              <a:rPr lang="en-US" sz="2000" dirty="0" smtClean="0">
                <a:latin typeface="Arial" panose="020B0604020202020204" pitchFamily="34" charset="0"/>
                <a:cs typeface="Arial" panose="020B0604020202020204" pitchFamily="34" charset="0"/>
              </a:rPr>
              <a:t>lymphatic channels</a:t>
            </a:r>
            <a:r>
              <a:rPr lang="en-US" sz="2000" dirty="0">
                <a:latin typeface="Arial" panose="020B0604020202020204" pitchFamily="34" charset="0"/>
                <a:cs typeface="Arial" panose="020B0604020202020204" pitchFamily="34" charset="0"/>
              </a:rPr>
              <a:t>, explain its occurrence at less accessible </a:t>
            </a:r>
            <a:r>
              <a:rPr lang="en-US" sz="2000" dirty="0" smtClean="0">
                <a:latin typeface="Arial" panose="020B0604020202020204" pitchFamily="34" charset="0"/>
                <a:cs typeface="Arial" panose="020B0604020202020204" pitchFamily="34" charset="0"/>
              </a:rPr>
              <a:t>sites like </a:t>
            </a:r>
            <a:r>
              <a:rPr lang="en-US" sz="2000" dirty="0">
                <a:latin typeface="Arial" panose="020B0604020202020204" pitchFamily="34" charset="0"/>
                <a:cs typeface="Arial" panose="020B0604020202020204" pitchFamily="34" charset="0"/>
              </a:rPr>
              <a:t>the umbilicus, pelvic lymph nodes, ureter</a:t>
            </a:r>
            <a:r>
              <a:rPr lang="en-US" sz="2000" dirty="0" smtClean="0">
                <a:latin typeface="Arial" panose="020B0604020202020204" pitchFamily="34" charset="0"/>
                <a:cs typeface="Arial" panose="020B0604020202020204" pitchFamily="34" charset="0"/>
              </a:rPr>
              <a:t>, rectovaginal </a:t>
            </a:r>
            <a:r>
              <a:rPr lang="en-US" sz="2000" dirty="0">
                <a:latin typeface="Arial" panose="020B0604020202020204" pitchFamily="34" charset="0"/>
                <a:cs typeface="Arial" panose="020B0604020202020204" pitchFamily="34" charset="0"/>
              </a:rPr>
              <a:t>septum, bowel wall, and remote sites </a:t>
            </a:r>
            <a:r>
              <a:rPr lang="en-US" sz="2000" dirty="0" smtClean="0">
                <a:latin typeface="Arial" panose="020B0604020202020204" pitchFamily="34" charset="0"/>
                <a:cs typeface="Arial" panose="020B0604020202020204" pitchFamily="34" charset="0"/>
              </a:rPr>
              <a:t>like the </a:t>
            </a:r>
            <a:r>
              <a:rPr lang="en-US" sz="2000" dirty="0">
                <a:latin typeface="Arial" panose="020B0604020202020204" pitchFamily="34" charset="0"/>
                <a:cs typeface="Arial" panose="020B0604020202020204" pitchFamily="34" charset="0"/>
              </a:rPr>
              <a:t>lung, pleura, endocardium </a:t>
            </a:r>
            <a:endParaRPr lang="en-US" sz="2000" dirty="0" smtClean="0">
              <a:latin typeface="Arial" panose="020B0604020202020204" pitchFamily="34" charset="0"/>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588558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110360"/>
            <a:ext cx="8911687" cy="1749972"/>
          </a:xfrm>
        </p:spPr>
        <p:style>
          <a:lnRef idx="2">
            <a:schemeClr val="accent4">
              <a:shade val="50000"/>
            </a:schemeClr>
          </a:lnRef>
          <a:fillRef idx="1">
            <a:schemeClr val="accent4"/>
          </a:fillRef>
          <a:effectRef idx="0">
            <a:schemeClr val="accent4"/>
          </a:effectRef>
          <a:fontRef idx="minor">
            <a:schemeClr val="lt1"/>
          </a:fontRef>
        </p:style>
        <p:txBody>
          <a:bodyPr>
            <a:normAutofit fontScale="90000"/>
          </a:bodyPr>
          <a:lstStyle/>
          <a:p>
            <a:pPr algn="ctr"/>
            <a:r>
              <a:rPr lang="en-US" sz="5400" dirty="0"/>
              <a:t>Thyroid </a:t>
            </a:r>
            <a:r>
              <a:rPr lang="en-US" sz="4000" dirty="0"/>
              <a:t>Dysfunction(hypothyroidism</a:t>
            </a:r>
            <a:r>
              <a:rPr lang="en-US" sz="5400" dirty="0"/>
              <a:t> &amp; hyperthyroidism</a:t>
            </a:r>
            <a:r>
              <a:rPr lang="en-US" dirty="0"/>
              <a:t>)</a:t>
            </a:r>
          </a:p>
        </p:txBody>
      </p:sp>
      <p:pic>
        <p:nvPicPr>
          <p:cNvPr id="1026" name="Picture 2" descr=" "/>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60787" y="1860332"/>
            <a:ext cx="10231820" cy="4776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0894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0">
            <a:schemeClr val="accent4"/>
          </a:lnRef>
          <a:fillRef idx="3">
            <a:schemeClr val="accent4"/>
          </a:fillRef>
          <a:effectRef idx="3">
            <a:schemeClr val="accent4"/>
          </a:effectRef>
          <a:fontRef idx="minor">
            <a:schemeClr val="lt1"/>
          </a:fontRef>
        </p:style>
        <p:txBody>
          <a:bodyPr/>
          <a:lstStyle/>
          <a:p>
            <a:pPr algn="ctr"/>
            <a:r>
              <a:rPr lang="en-AU" b="1" dirty="0"/>
              <a:t>Hypothyroidism</a:t>
            </a:r>
            <a:endParaRPr lang="en-US" dirty="0"/>
          </a:p>
        </p:txBody>
      </p:sp>
      <p:sp>
        <p:nvSpPr>
          <p:cNvPr id="3" name="Content Placeholder 2"/>
          <p:cNvSpPr>
            <a:spLocks noGrp="1"/>
          </p:cNvSpPr>
          <p:nvPr>
            <p:ph idx="1"/>
          </p:nvPr>
        </p:nvSpPr>
        <p:spPr/>
        <p:style>
          <a:lnRef idx="0">
            <a:schemeClr val="accent4"/>
          </a:lnRef>
          <a:fillRef idx="3">
            <a:schemeClr val="accent4"/>
          </a:fillRef>
          <a:effectRef idx="3">
            <a:schemeClr val="accent4"/>
          </a:effectRef>
          <a:fontRef idx="minor">
            <a:schemeClr val="lt1"/>
          </a:fontRef>
        </p:style>
        <p:txBody>
          <a:bodyPr>
            <a:normAutofit fontScale="85000" lnSpcReduction="20000"/>
          </a:bodyPr>
          <a:lstStyle/>
          <a:p>
            <a:pPr>
              <a:buFont typeface="Wingdings" panose="05000000000000000000" pitchFamily="2" charset="2"/>
              <a:buChar char="Ø"/>
            </a:pPr>
            <a:r>
              <a:rPr lang="en-US" sz="3200" dirty="0"/>
              <a:t>There is a generalized slowing down of metabolic </a:t>
            </a:r>
            <a:r>
              <a:rPr lang="en-US" sz="3200" dirty="0" smtClean="0"/>
              <a:t>processes</a:t>
            </a:r>
          </a:p>
          <a:p>
            <a:pPr>
              <a:buFont typeface="Wingdings" panose="05000000000000000000" pitchFamily="2" charset="2"/>
              <a:buChar char="Ø"/>
            </a:pPr>
            <a:r>
              <a:rPr lang="en-US" sz="3200" dirty="0"/>
              <a:t>In newborn infants – </a:t>
            </a:r>
            <a:r>
              <a:rPr lang="en-US" sz="3200" dirty="0" smtClean="0"/>
              <a:t>Cretinism</a:t>
            </a:r>
          </a:p>
          <a:p>
            <a:pPr>
              <a:buFont typeface="Wingdings" panose="05000000000000000000" pitchFamily="2" charset="2"/>
              <a:buChar char="Ø"/>
            </a:pPr>
            <a:r>
              <a:rPr lang="en-US" sz="3200" dirty="0"/>
              <a:t>In adolescents – short stature, mental retardation, precocious </a:t>
            </a:r>
            <a:r>
              <a:rPr lang="en-US" sz="3200" dirty="0" smtClean="0"/>
              <a:t>puberty</a:t>
            </a:r>
          </a:p>
          <a:p>
            <a:pPr>
              <a:buFont typeface="Wingdings" panose="05000000000000000000" pitchFamily="2" charset="2"/>
              <a:buChar char="Ø"/>
            </a:pPr>
            <a:r>
              <a:rPr lang="en-US" sz="3200" dirty="0"/>
              <a:t>In adults – symptoms largely reversible after </a:t>
            </a:r>
            <a:r>
              <a:rPr lang="en-US" sz="3200" dirty="0" smtClean="0"/>
              <a:t>therapy</a:t>
            </a:r>
          </a:p>
          <a:p>
            <a:pPr>
              <a:buFont typeface="Wingdings" panose="05000000000000000000" pitchFamily="2" charset="2"/>
              <a:buChar char="Ø"/>
            </a:pPr>
            <a:r>
              <a:rPr lang="en-US" sz="3200" dirty="0"/>
              <a:t>Hypothyroidism is seen in both sexes, but is more common in </a:t>
            </a:r>
            <a:r>
              <a:rPr lang="en-US" sz="3200" dirty="0" smtClean="0"/>
              <a:t>women mostly in the age of 12-50</a:t>
            </a:r>
            <a:endParaRPr lang="en-US" sz="3200" dirty="0"/>
          </a:p>
        </p:txBody>
      </p:sp>
    </p:spTree>
    <p:extLst>
      <p:ext uri="{BB962C8B-B14F-4D97-AF65-F5344CB8AC3E}">
        <p14:creationId xmlns:p14="http://schemas.microsoft.com/office/powerpoint/2010/main" val="1609960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ypothyroidism Nursing Care and Management: A Study Guide"/>
          <p:cNvPicPr/>
          <p:nvPr/>
        </p:nvPicPr>
        <p:blipFill rotWithShape="1">
          <a:blip r:embed="rId2">
            <a:extLst>
              <a:ext uri="{28A0092B-C50C-407E-A947-70E740481C1C}">
                <a14:useLocalDpi xmlns:a14="http://schemas.microsoft.com/office/drawing/2010/main" val="0"/>
              </a:ext>
            </a:extLst>
          </a:blip>
          <a:srcRect l="55134" t="34801" b="14549"/>
          <a:stretch/>
        </p:blipFill>
        <p:spPr bwMode="auto">
          <a:xfrm>
            <a:off x="449705" y="224853"/>
            <a:ext cx="10598046" cy="605602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387135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nterpretation for Thyroid Function Test&#10;High T4 Normal T4 Low T4&#10;High&#10;TSH&#10;In vivo or in vitro artefact&#10;Pituitary hyperthy..."/>
          <p:cNvPicPr/>
          <p:nvPr/>
        </p:nvPicPr>
        <p:blipFill rotWithShape="1">
          <a:blip r:embed="rId2">
            <a:extLst>
              <a:ext uri="{28A0092B-C50C-407E-A947-70E740481C1C}">
                <a14:useLocalDpi xmlns:a14="http://schemas.microsoft.com/office/drawing/2010/main" val="0"/>
              </a:ext>
            </a:extLst>
          </a:blip>
          <a:srcRect l="17953" t="10675" r="20486" b="11600"/>
          <a:stretch/>
        </p:blipFill>
        <p:spPr bwMode="auto">
          <a:xfrm>
            <a:off x="884419" y="359765"/>
            <a:ext cx="10613037" cy="595109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557592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0">
            <a:schemeClr val="accent6"/>
          </a:lnRef>
          <a:fillRef idx="3">
            <a:schemeClr val="accent6"/>
          </a:fillRef>
          <a:effectRef idx="3">
            <a:schemeClr val="accent6"/>
          </a:effectRef>
          <a:fontRef idx="minor">
            <a:schemeClr val="lt1"/>
          </a:fontRef>
        </p:style>
        <p:txBody>
          <a:bodyPr/>
          <a:lstStyle/>
          <a:p>
            <a:pPr algn="ctr"/>
            <a:r>
              <a:rPr lang="en-US" dirty="0" smtClean="0"/>
              <a:t>Epidemiology</a:t>
            </a:r>
            <a:endParaRPr lang="en-US" dirty="0"/>
          </a:p>
        </p:txBody>
      </p:sp>
      <p:sp>
        <p:nvSpPr>
          <p:cNvPr id="3" name="Content Placeholder 2"/>
          <p:cNvSpPr>
            <a:spLocks noGrp="1"/>
          </p:cNvSpPr>
          <p:nvPr>
            <p:ph idx="1"/>
          </p:nvPr>
        </p:nvSpPr>
        <p:spPr/>
        <p:style>
          <a:lnRef idx="0">
            <a:schemeClr val="accent6"/>
          </a:lnRef>
          <a:fillRef idx="3">
            <a:schemeClr val="accent6"/>
          </a:fillRef>
          <a:effectRef idx="3">
            <a:schemeClr val="accent6"/>
          </a:effectRef>
          <a:fontRef idx="minor">
            <a:schemeClr val="lt1"/>
          </a:fontRef>
        </p:style>
        <p:txBody>
          <a:bodyPr/>
          <a:lstStyle/>
          <a:p>
            <a:pPr>
              <a:buClr>
                <a:srgbClr val="FFFF00"/>
              </a:buClr>
              <a:buFont typeface="Wingdings" panose="05000000000000000000" pitchFamily="2" charset="2"/>
              <a:buChar char="q"/>
            </a:pPr>
            <a:r>
              <a:rPr lang="en-US" altLang="ar-SA" dirty="0">
                <a:latin typeface="Tahoma" panose="020B0604030504040204" pitchFamily="34" charset="0"/>
                <a:cs typeface="Tahoma" panose="020B0604030504040204" pitchFamily="34" charset="0"/>
              </a:rPr>
              <a:t>Neonatal screening reveals incidence that varies between 1-5/1000 live births</a:t>
            </a:r>
          </a:p>
          <a:p>
            <a:pPr>
              <a:buClr>
                <a:srgbClr val="FFFF00"/>
              </a:buClr>
              <a:buFont typeface="Wingdings" panose="05000000000000000000" pitchFamily="2" charset="2"/>
              <a:buChar char="q"/>
            </a:pPr>
            <a:r>
              <a:rPr lang="en-US" altLang="ar-SA" dirty="0">
                <a:latin typeface="Tahoma" panose="020B0604030504040204" pitchFamily="34" charset="0"/>
                <a:cs typeface="Tahoma" panose="020B0604030504040204" pitchFamily="34" charset="0"/>
              </a:rPr>
              <a:t>The most common cause of preventable mental retardation in children</a:t>
            </a:r>
          </a:p>
          <a:p>
            <a:pPr>
              <a:buClr>
                <a:srgbClr val="FFFF00"/>
              </a:buClr>
              <a:buFont typeface="Wingdings" panose="05000000000000000000" pitchFamily="2" charset="2"/>
              <a:buChar char="q"/>
            </a:pPr>
            <a:r>
              <a:rPr lang="en-US" altLang="ar-SA" dirty="0">
                <a:latin typeface="Tahoma" panose="020B0604030504040204" pitchFamily="34" charset="0"/>
                <a:cs typeface="Tahoma" panose="020B0604030504040204" pitchFamily="34" charset="0"/>
              </a:rPr>
              <a:t>Both acquired &amp; congenital forms are linked to iodine deficiency</a:t>
            </a:r>
          </a:p>
          <a:p>
            <a:pPr>
              <a:buClr>
                <a:srgbClr val="FFFF00"/>
              </a:buClr>
              <a:buFont typeface="Wingdings" panose="05000000000000000000" pitchFamily="2" charset="2"/>
              <a:buChar char="q"/>
            </a:pPr>
            <a:r>
              <a:rPr lang="en-US" altLang="ar-SA" dirty="0">
                <a:latin typeface="Tahoma" panose="020B0604030504040204" pitchFamily="34" charset="0"/>
                <a:cs typeface="Tahoma" panose="020B0604030504040204" pitchFamily="34" charset="0"/>
              </a:rPr>
              <a:t>Diagnosis is easy &amp; early treatment is beneficial</a:t>
            </a:r>
          </a:p>
          <a:p>
            <a:endParaRPr lang="en-US" dirty="0"/>
          </a:p>
        </p:txBody>
      </p:sp>
    </p:spTree>
    <p:extLst>
      <p:ext uri="{BB962C8B-B14F-4D97-AF65-F5344CB8AC3E}">
        <p14:creationId xmlns:p14="http://schemas.microsoft.com/office/powerpoint/2010/main" val="2943329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pPr algn="ctr"/>
            <a:r>
              <a:rPr lang="en-US" sz="8000" dirty="0" smtClean="0"/>
              <a:t>Etiology</a:t>
            </a:r>
            <a:endParaRPr lang="en-US" sz="8000" dirty="0"/>
          </a:p>
        </p:txBody>
      </p:sp>
      <p:sp>
        <p:nvSpPr>
          <p:cNvPr id="3" name="Content Placeholder 2"/>
          <p:cNvSpPr>
            <a:spLocks noGrp="1"/>
          </p:cNvSpPr>
          <p:nvPr>
            <p:ph idx="1"/>
          </p:nvPr>
        </p:nvSpPr>
        <p:spPr/>
        <p:style>
          <a:lnRef idx="2">
            <a:schemeClr val="accent2">
              <a:shade val="50000"/>
            </a:schemeClr>
          </a:lnRef>
          <a:fillRef idx="1">
            <a:schemeClr val="accent2"/>
          </a:fillRef>
          <a:effectRef idx="0">
            <a:schemeClr val="accent2"/>
          </a:effectRef>
          <a:fontRef idx="minor">
            <a:schemeClr val="lt1"/>
          </a:fontRef>
        </p:style>
        <p:txBody>
          <a:bodyPr/>
          <a:lstStyle/>
          <a:p>
            <a:pPr>
              <a:buFont typeface="Wingdings" panose="05000000000000000000" pitchFamily="2" charset="2"/>
              <a:buChar char="v"/>
            </a:pPr>
            <a:r>
              <a:rPr lang="en-US" sz="4000" dirty="0" smtClean="0"/>
              <a:t>Acquired</a:t>
            </a:r>
          </a:p>
          <a:p>
            <a:pPr lvl="1">
              <a:buClr>
                <a:srgbClr val="FFFF00"/>
              </a:buClr>
              <a:buFont typeface="Wingdings" panose="05000000000000000000" pitchFamily="2" charset="2"/>
              <a:buChar char="Ø"/>
            </a:pPr>
            <a:r>
              <a:rPr lang="en-US" altLang="ar-SA" sz="4000" b="1" dirty="0">
                <a:cs typeface="Tahoma" panose="020B0604030504040204" pitchFamily="34" charset="0"/>
              </a:rPr>
              <a:t>Iodine deficiency</a:t>
            </a:r>
          </a:p>
          <a:p>
            <a:pPr lvl="1">
              <a:buClr>
                <a:srgbClr val="FFFF00"/>
              </a:buClr>
              <a:buFont typeface="Wingdings" panose="05000000000000000000" pitchFamily="2" charset="2"/>
              <a:buChar char="Ø"/>
            </a:pPr>
            <a:r>
              <a:rPr lang="en-US" altLang="ar-SA" sz="4000" b="1" dirty="0">
                <a:cs typeface="Tahoma" panose="020B0604030504040204" pitchFamily="34" charset="0"/>
              </a:rPr>
              <a:t>Auto-immune thyroiditis</a:t>
            </a:r>
          </a:p>
          <a:p>
            <a:pPr lvl="1">
              <a:buClr>
                <a:srgbClr val="FFFF00"/>
              </a:buClr>
              <a:buFont typeface="Wingdings" panose="05000000000000000000" pitchFamily="2" charset="2"/>
              <a:buChar char="Ø"/>
            </a:pPr>
            <a:r>
              <a:rPr lang="en-US" altLang="ar-SA" sz="4000" b="1" dirty="0">
                <a:cs typeface="Tahoma" panose="020B0604030504040204" pitchFamily="34" charset="0"/>
              </a:rPr>
              <a:t>Thyroidectomy or RAI therapy</a:t>
            </a:r>
          </a:p>
          <a:p>
            <a:pPr lvl="1">
              <a:buClr>
                <a:srgbClr val="FFFF00"/>
              </a:buClr>
              <a:buFont typeface="Wingdings" panose="05000000000000000000" pitchFamily="2" charset="2"/>
              <a:buChar char="Ø"/>
            </a:pPr>
            <a:r>
              <a:rPr lang="en-US" altLang="ar-SA" sz="4000" b="1" dirty="0">
                <a:cs typeface="Tahoma" panose="020B0604030504040204" pitchFamily="34" charset="0"/>
              </a:rPr>
              <a:t>TSH or TRH deficiency</a:t>
            </a:r>
          </a:p>
          <a:p>
            <a:pPr lvl="1">
              <a:buClr>
                <a:srgbClr val="FFFF00"/>
              </a:buClr>
              <a:buFont typeface="Wingdings" panose="05000000000000000000" pitchFamily="2" charset="2"/>
              <a:buChar char="Ø"/>
            </a:pPr>
            <a:r>
              <a:rPr lang="en-US" altLang="ar-SA" sz="4000" b="1" dirty="0">
                <a:cs typeface="Tahoma" panose="020B0604030504040204" pitchFamily="34" charset="0"/>
              </a:rPr>
              <a:t>Medications (iodide &amp; Cobalt)</a:t>
            </a:r>
          </a:p>
          <a:p>
            <a:pPr lvl="1">
              <a:buClr>
                <a:srgbClr val="FFFF00"/>
              </a:buClr>
              <a:buFont typeface="Wingdings" panose="05000000000000000000" pitchFamily="2" charset="2"/>
              <a:buChar char="Ø"/>
            </a:pPr>
            <a:r>
              <a:rPr lang="en-US" altLang="ar-SA" sz="4000" b="1" dirty="0">
                <a:cs typeface="Tahoma" panose="020B0604030504040204" pitchFamily="34" charset="0"/>
              </a:rPr>
              <a:t>Idiopathic</a:t>
            </a:r>
          </a:p>
          <a:p>
            <a:pPr marL="0" indent="0">
              <a:buNone/>
            </a:pPr>
            <a:endParaRPr lang="en-US" dirty="0"/>
          </a:p>
        </p:txBody>
      </p:sp>
    </p:spTree>
    <p:extLst>
      <p:ext uri="{BB962C8B-B14F-4D97-AF65-F5344CB8AC3E}">
        <p14:creationId xmlns:p14="http://schemas.microsoft.com/office/powerpoint/2010/main" val="2776843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a:noFill/>
          </a:ln>
        </p:spPr>
        <p:style>
          <a:lnRef idx="0">
            <a:scrgbClr r="0" g="0" b="0"/>
          </a:lnRef>
          <a:fillRef idx="0">
            <a:scrgbClr r="0" g="0" b="0"/>
          </a:fillRef>
          <a:effectRef idx="0">
            <a:scrgbClr r="0" g="0" b="0"/>
          </a:effectRef>
          <a:fontRef idx="minor">
            <a:schemeClr val="accent1"/>
          </a:fontRef>
        </p:style>
        <p:txBody>
          <a:bodyPr>
            <a:normAutofit/>
          </a:bodyPr>
          <a:lstStyle/>
          <a:p>
            <a:pPr algn="ctr"/>
            <a:r>
              <a:rPr lang="en-US" sz="8000" dirty="0" smtClean="0"/>
              <a:t>Etiology/2</a:t>
            </a:r>
            <a:endParaRPr lang="en-US" sz="8000" dirty="0"/>
          </a:p>
        </p:txBody>
      </p:sp>
      <p:sp>
        <p:nvSpPr>
          <p:cNvPr id="3" name="Content Placeholder 2"/>
          <p:cNvSpPr>
            <a:spLocks noGrp="1"/>
          </p:cNvSpPr>
          <p:nvPr>
            <p:ph idx="1"/>
          </p:nvPr>
        </p:nvSpPr>
        <p:spPr/>
        <p:style>
          <a:lnRef idx="0">
            <a:schemeClr val="accent5"/>
          </a:lnRef>
          <a:fillRef idx="3">
            <a:schemeClr val="accent5"/>
          </a:fillRef>
          <a:effectRef idx="3">
            <a:schemeClr val="accent5"/>
          </a:effectRef>
          <a:fontRef idx="minor">
            <a:schemeClr val="lt1"/>
          </a:fontRef>
        </p:style>
        <p:txBody>
          <a:bodyPr>
            <a:normAutofit/>
          </a:bodyPr>
          <a:lstStyle/>
          <a:p>
            <a:pPr>
              <a:buFont typeface="Wingdings" panose="05000000000000000000" pitchFamily="2" charset="2"/>
              <a:buChar char="v"/>
            </a:pPr>
            <a:r>
              <a:rPr lang="en-US" sz="3600" dirty="0" smtClean="0"/>
              <a:t>Congenital </a:t>
            </a:r>
          </a:p>
          <a:p>
            <a:pPr lvl="1">
              <a:buClr>
                <a:srgbClr val="FFFF00"/>
              </a:buClr>
              <a:buFont typeface="Wingdings" panose="05000000000000000000" pitchFamily="2" charset="2"/>
              <a:buChar char="Ø"/>
            </a:pPr>
            <a:r>
              <a:rPr lang="en-US" altLang="ar-SA" sz="3600" b="1" dirty="0">
                <a:latin typeface="Tahoma" panose="020B0604030504040204" pitchFamily="34" charset="0"/>
                <a:cs typeface="Tahoma" panose="020B0604030504040204" pitchFamily="34" charset="0"/>
              </a:rPr>
              <a:t>Hypoplasia &amp; mal-descent</a:t>
            </a:r>
          </a:p>
          <a:p>
            <a:pPr lvl="1">
              <a:buClr>
                <a:srgbClr val="FFFF00"/>
              </a:buClr>
              <a:buFont typeface="Wingdings" panose="05000000000000000000" pitchFamily="2" charset="2"/>
              <a:buChar char="Ø"/>
            </a:pPr>
            <a:r>
              <a:rPr lang="en-US" altLang="ar-SA" sz="3600" b="1" dirty="0">
                <a:latin typeface="Tahoma" panose="020B0604030504040204" pitchFamily="34" charset="0"/>
                <a:cs typeface="Tahoma" panose="020B0604030504040204" pitchFamily="34" charset="0"/>
              </a:rPr>
              <a:t>Familial enzyme defects</a:t>
            </a:r>
          </a:p>
          <a:p>
            <a:pPr lvl="1">
              <a:buClr>
                <a:srgbClr val="FFFF00"/>
              </a:buClr>
              <a:buFont typeface="Wingdings" panose="05000000000000000000" pitchFamily="2" charset="2"/>
              <a:buChar char="Ø"/>
            </a:pPr>
            <a:r>
              <a:rPr lang="en-US" altLang="ar-SA" sz="3600" b="1" dirty="0">
                <a:latin typeface="Tahoma" panose="020B0604030504040204" pitchFamily="34" charset="0"/>
                <a:cs typeface="Tahoma" panose="020B0604030504040204" pitchFamily="34" charset="0"/>
              </a:rPr>
              <a:t>Iodine deficiency (endemic cretinism)</a:t>
            </a:r>
          </a:p>
          <a:p>
            <a:pPr lvl="1">
              <a:buClr>
                <a:srgbClr val="FFFF00"/>
              </a:buClr>
              <a:buFont typeface="Wingdings" panose="05000000000000000000" pitchFamily="2" charset="2"/>
              <a:buChar char="Ø"/>
            </a:pPr>
            <a:r>
              <a:rPr lang="en-US" altLang="ar-SA" sz="3600" b="1" dirty="0">
                <a:latin typeface="Tahoma" panose="020B0604030504040204" pitchFamily="34" charset="0"/>
                <a:cs typeface="Tahoma" panose="020B0604030504040204" pitchFamily="34" charset="0"/>
              </a:rPr>
              <a:t>Intake of </a:t>
            </a:r>
            <a:r>
              <a:rPr lang="en-US" altLang="ar-SA" sz="3600" b="1" dirty="0" err="1">
                <a:latin typeface="Tahoma" panose="020B0604030504040204" pitchFamily="34" charset="0"/>
                <a:cs typeface="Tahoma" panose="020B0604030504040204" pitchFamily="34" charset="0"/>
              </a:rPr>
              <a:t>goitrogens</a:t>
            </a:r>
            <a:r>
              <a:rPr lang="en-US" altLang="ar-SA" sz="3600" b="1" dirty="0">
                <a:latin typeface="Tahoma" panose="020B0604030504040204" pitchFamily="34" charset="0"/>
                <a:cs typeface="Tahoma" panose="020B0604030504040204" pitchFamily="34" charset="0"/>
              </a:rPr>
              <a:t> during pregnancy</a:t>
            </a:r>
          </a:p>
          <a:p>
            <a:pPr lvl="1">
              <a:buClr>
                <a:srgbClr val="FFFF00"/>
              </a:buClr>
              <a:buFont typeface="Wingdings" panose="05000000000000000000" pitchFamily="2" charset="2"/>
              <a:buChar char="Ø"/>
            </a:pPr>
            <a:r>
              <a:rPr lang="en-US" altLang="ar-SA" sz="3600" b="1" dirty="0">
                <a:latin typeface="Tahoma" panose="020B0604030504040204" pitchFamily="34" charset="0"/>
                <a:cs typeface="Tahoma" panose="020B0604030504040204" pitchFamily="34" charset="0"/>
              </a:rPr>
              <a:t>Pituitary defects</a:t>
            </a:r>
          </a:p>
          <a:p>
            <a:pPr lvl="1">
              <a:buClr>
                <a:srgbClr val="FFFF00"/>
              </a:buClr>
              <a:buFont typeface="Wingdings" panose="05000000000000000000" pitchFamily="2" charset="2"/>
              <a:buChar char="Ø"/>
            </a:pPr>
            <a:r>
              <a:rPr lang="en-US" altLang="ar-SA" sz="3600" b="1" dirty="0">
                <a:latin typeface="Tahoma" panose="020B0604030504040204" pitchFamily="34" charset="0"/>
                <a:cs typeface="Tahoma" panose="020B0604030504040204" pitchFamily="34" charset="0"/>
              </a:rPr>
              <a:t>Idiopathic</a:t>
            </a:r>
            <a:endParaRPr lang="en-US" altLang="ar-SA" sz="3600" dirty="0">
              <a:latin typeface="Tahoma" panose="020B0604030504040204" pitchFamily="34" charset="0"/>
              <a:cs typeface="Tahoma" panose="020B0604030504040204" pitchFamily="34" charset="0"/>
            </a:endParaRPr>
          </a:p>
          <a:p>
            <a:pPr marL="0" indent="0">
              <a:buNone/>
            </a:pPr>
            <a:endParaRPr lang="en-US" sz="3600" dirty="0"/>
          </a:p>
        </p:txBody>
      </p:sp>
    </p:spTree>
    <p:extLst>
      <p:ext uri="{BB962C8B-B14F-4D97-AF65-F5344CB8AC3E}">
        <p14:creationId xmlns:p14="http://schemas.microsoft.com/office/powerpoint/2010/main" val="30769139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normAutofit/>
          </a:bodyPr>
          <a:lstStyle/>
          <a:p>
            <a:pPr algn="ctr"/>
            <a:r>
              <a:rPr lang="en-AU" sz="8800" b="1" dirty="0"/>
              <a:t>Hyperthyroidism</a:t>
            </a:r>
            <a:endParaRPr lang="en-US" sz="8800" dirty="0"/>
          </a:p>
        </p:txBody>
      </p:sp>
      <p:pic>
        <p:nvPicPr>
          <p:cNvPr id="4" name="Content Placeholder 3" descr="Treatment&#10;1. Radioactive iodine&#10;Taken by mouth, radioactive iodine is absorbed&#10;by your thyroid gland, where it causes the..."/>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84026" y="1825625"/>
            <a:ext cx="9308892" cy="4710086"/>
          </a:xfrm>
          <a:prstGeom prst="rect">
            <a:avLst/>
          </a:prstGeom>
          <a:noFill/>
          <a:ln>
            <a:noFill/>
          </a:ln>
        </p:spPr>
      </p:pic>
    </p:spTree>
    <p:extLst>
      <p:ext uri="{BB962C8B-B14F-4D97-AF65-F5344CB8AC3E}">
        <p14:creationId xmlns:p14="http://schemas.microsoft.com/office/powerpoint/2010/main" val="16012512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dk1">
              <a:shade val="50000"/>
            </a:schemeClr>
          </a:lnRef>
          <a:fillRef idx="1">
            <a:schemeClr val="dk1"/>
          </a:fillRef>
          <a:effectRef idx="0">
            <a:schemeClr val="dk1"/>
          </a:effectRef>
          <a:fontRef idx="minor">
            <a:schemeClr val="lt1"/>
          </a:fontRef>
        </p:style>
        <p:txBody>
          <a:bodyPr/>
          <a:lstStyle/>
          <a:p>
            <a:pPr algn="ctr"/>
            <a:r>
              <a:rPr lang="en-US" dirty="0" smtClean="0"/>
              <a:t>Epidemiology</a:t>
            </a:r>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sz="4000" dirty="0"/>
              <a:t>Incidence of Women </a:t>
            </a:r>
            <a:r>
              <a:rPr lang="en-US" sz="4000" dirty="0" smtClean="0"/>
              <a:t>65.4</a:t>
            </a:r>
            <a:r>
              <a:rPr lang="en-US" sz="4000" dirty="0"/>
              <a:t>% and </a:t>
            </a:r>
            <a:r>
              <a:rPr lang="en-US" sz="4000" dirty="0" smtClean="0"/>
              <a:t>34.6</a:t>
            </a:r>
            <a:r>
              <a:rPr lang="en-US" sz="4000" dirty="0"/>
              <a:t>% in men, </a:t>
            </a:r>
            <a:r>
              <a:rPr lang="en-US" sz="4000" dirty="0" smtClean="0"/>
              <a:t>16% </a:t>
            </a:r>
            <a:r>
              <a:rPr lang="en-US" sz="4000" dirty="0"/>
              <a:t>of cases occur in patients older than 60 years of </a:t>
            </a:r>
            <a:r>
              <a:rPr lang="en-US" sz="4000" dirty="0" smtClean="0"/>
              <a:t>age</a:t>
            </a:r>
          </a:p>
          <a:p>
            <a:pPr>
              <a:buFont typeface="Wingdings" panose="05000000000000000000" pitchFamily="2" charset="2"/>
              <a:buChar char="Ø"/>
            </a:pPr>
            <a:r>
              <a:rPr lang="en-US" sz="4000" dirty="0" smtClean="0"/>
              <a:t> </a:t>
            </a:r>
            <a:r>
              <a:rPr lang="en-US" sz="4000" dirty="0"/>
              <a:t>In </a:t>
            </a:r>
            <a:r>
              <a:rPr lang="en-US" sz="4000" dirty="0" smtClean="0"/>
              <a:t>Australia, </a:t>
            </a:r>
            <a:r>
              <a:rPr lang="en-US" sz="4000" dirty="0"/>
              <a:t>a large number of people suffer from thyroid disorders. </a:t>
            </a:r>
          </a:p>
        </p:txBody>
      </p:sp>
    </p:spTree>
    <p:extLst>
      <p:ext uri="{BB962C8B-B14F-4D97-AF65-F5344CB8AC3E}">
        <p14:creationId xmlns:p14="http://schemas.microsoft.com/office/powerpoint/2010/main" val="2541818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3"/>
          </a:lnRef>
          <a:fillRef idx="3">
            <a:schemeClr val="accent3"/>
          </a:fillRef>
          <a:effectRef idx="2">
            <a:schemeClr val="accent3"/>
          </a:effectRef>
          <a:fontRef idx="minor">
            <a:schemeClr val="lt1"/>
          </a:fontRef>
        </p:style>
        <p:txBody>
          <a:bodyPr/>
          <a:lstStyle/>
          <a:p>
            <a:pPr algn="ctr"/>
            <a:r>
              <a:rPr lang="en-US" dirty="0" smtClean="0"/>
              <a:t>Etiology</a:t>
            </a:r>
            <a:endParaRPr lang="en-US" dirty="0"/>
          </a:p>
        </p:txBody>
      </p:sp>
      <p:sp>
        <p:nvSpPr>
          <p:cNvPr id="3" name="Content Placeholder 2"/>
          <p:cNvSpPr>
            <a:spLocks noGrp="1"/>
          </p:cNvSpPr>
          <p:nvPr>
            <p:ph idx="1"/>
          </p:nvPr>
        </p:nvSpPr>
        <p:spPr/>
        <p:style>
          <a:lnRef idx="0">
            <a:schemeClr val="accent4"/>
          </a:lnRef>
          <a:fillRef idx="3">
            <a:schemeClr val="accent4"/>
          </a:fillRef>
          <a:effectRef idx="3">
            <a:schemeClr val="accent4"/>
          </a:effectRef>
          <a:fontRef idx="minor">
            <a:schemeClr val="lt1"/>
          </a:fontRef>
        </p:style>
        <p:txBody>
          <a:bodyPr>
            <a:normAutofit fontScale="92500" lnSpcReduction="20000"/>
          </a:bodyPr>
          <a:lstStyle/>
          <a:p>
            <a:pPr>
              <a:buFont typeface="Wingdings" panose="05000000000000000000" pitchFamily="2" charset="2"/>
              <a:buChar char="Ø"/>
            </a:pPr>
            <a:r>
              <a:rPr lang="en-US" dirty="0"/>
              <a:t>Ectopic thyroid </a:t>
            </a:r>
            <a:r>
              <a:rPr lang="en-US" dirty="0" smtClean="0"/>
              <a:t>disease</a:t>
            </a:r>
          </a:p>
          <a:p>
            <a:pPr>
              <a:buFont typeface="Wingdings" panose="05000000000000000000" pitchFamily="2" charset="2"/>
              <a:buChar char="Ø"/>
            </a:pPr>
            <a:r>
              <a:rPr lang="en-US" dirty="0" smtClean="0"/>
              <a:t>  </a:t>
            </a:r>
            <a:r>
              <a:rPr lang="en-US" dirty="0"/>
              <a:t>Grave’s disease </a:t>
            </a:r>
            <a:endParaRPr lang="en-US" dirty="0" smtClean="0"/>
          </a:p>
          <a:p>
            <a:pPr>
              <a:buFont typeface="Wingdings" panose="05000000000000000000" pitchFamily="2" charset="2"/>
              <a:buChar char="Ø"/>
            </a:pPr>
            <a:r>
              <a:rPr lang="en-US" dirty="0" smtClean="0"/>
              <a:t> </a:t>
            </a:r>
            <a:r>
              <a:rPr lang="en-US" dirty="0"/>
              <a:t>Multi-nodular disease </a:t>
            </a:r>
            <a:endParaRPr lang="en-US" dirty="0" smtClean="0"/>
          </a:p>
          <a:p>
            <a:pPr>
              <a:buFont typeface="Wingdings" panose="05000000000000000000" pitchFamily="2" charset="2"/>
              <a:buChar char="Ø"/>
            </a:pPr>
            <a:r>
              <a:rPr lang="en-US" dirty="0" smtClean="0"/>
              <a:t> </a:t>
            </a:r>
            <a:r>
              <a:rPr lang="en-US" dirty="0"/>
              <a:t>Thyroid adenoma </a:t>
            </a:r>
            <a:endParaRPr lang="en-US" dirty="0" smtClean="0"/>
          </a:p>
          <a:p>
            <a:pPr>
              <a:buFont typeface="Wingdings" panose="05000000000000000000" pitchFamily="2" charset="2"/>
              <a:buChar char="Ø"/>
            </a:pPr>
            <a:r>
              <a:rPr lang="en-US" dirty="0" smtClean="0"/>
              <a:t> </a:t>
            </a:r>
            <a:r>
              <a:rPr lang="en-US" dirty="0"/>
              <a:t>Subacute </a:t>
            </a:r>
            <a:r>
              <a:rPr lang="en-US" dirty="0" smtClean="0"/>
              <a:t>thyroiditis</a:t>
            </a:r>
          </a:p>
          <a:p>
            <a:pPr>
              <a:buFont typeface="Wingdings" panose="05000000000000000000" pitchFamily="2" charset="2"/>
              <a:buChar char="Ø"/>
            </a:pPr>
            <a:r>
              <a:rPr lang="en-US" dirty="0" smtClean="0"/>
              <a:t>  </a:t>
            </a:r>
            <a:r>
              <a:rPr lang="en-US" dirty="0"/>
              <a:t>Ingestion of thyroid hormone </a:t>
            </a:r>
            <a:endParaRPr lang="en-US" dirty="0" smtClean="0"/>
          </a:p>
          <a:p>
            <a:pPr>
              <a:buFont typeface="Wingdings" panose="05000000000000000000" pitchFamily="2" charset="2"/>
              <a:buChar char="Ø"/>
            </a:pPr>
            <a:r>
              <a:rPr lang="en-US" dirty="0" smtClean="0"/>
              <a:t> </a:t>
            </a:r>
            <a:r>
              <a:rPr lang="en-US" dirty="0"/>
              <a:t>Pituitary disease </a:t>
            </a:r>
            <a:endParaRPr lang="en-US" dirty="0" smtClean="0"/>
          </a:p>
          <a:p>
            <a:pPr>
              <a:buFont typeface="Wingdings" panose="05000000000000000000" pitchFamily="2" charset="2"/>
              <a:buChar char="Ø"/>
            </a:pPr>
            <a:r>
              <a:rPr lang="en-US" dirty="0" smtClean="0"/>
              <a:t> </a:t>
            </a:r>
            <a:r>
              <a:rPr lang="en-US" dirty="0"/>
              <a:t>Ingestion of food containing thyroid hormone </a:t>
            </a:r>
            <a:endParaRPr lang="en-US" dirty="0" smtClean="0"/>
          </a:p>
          <a:p>
            <a:pPr>
              <a:buFont typeface="Wingdings" panose="05000000000000000000" pitchFamily="2" charset="2"/>
              <a:buChar char="Ø"/>
            </a:pPr>
            <a:r>
              <a:rPr lang="en-US" dirty="0" smtClean="0"/>
              <a:t> </a:t>
            </a:r>
            <a:r>
              <a:rPr lang="en-US" dirty="0"/>
              <a:t>High dietary iodine intake or very low dietary </a:t>
            </a:r>
            <a:r>
              <a:rPr lang="en-US" dirty="0" smtClean="0"/>
              <a:t>intake</a:t>
            </a:r>
          </a:p>
          <a:p>
            <a:pPr>
              <a:buFont typeface="Wingdings" panose="05000000000000000000" pitchFamily="2" charset="2"/>
              <a:buChar char="Ø"/>
            </a:pPr>
            <a:r>
              <a:rPr lang="en-US" dirty="0" smtClean="0"/>
              <a:t>  </a:t>
            </a:r>
            <a:r>
              <a:rPr lang="en-US" dirty="0"/>
              <a:t>Genetic </a:t>
            </a:r>
            <a:r>
              <a:rPr lang="en-US" dirty="0" smtClean="0"/>
              <a:t>factor</a:t>
            </a:r>
            <a:endParaRPr lang="en-US" dirty="0"/>
          </a:p>
        </p:txBody>
      </p:sp>
      <p:pic>
        <p:nvPicPr>
          <p:cNvPr id="4" name="Picture 3" descr="Surgical management&#10;• Surgical Treatment of Thyroid Disease General&#10;Several surgical options exist for treating thyroid&#10;di..."/>
          <p:cNvPicPr/>
          <p:nvPr/>
        </p:nvPicPr>
        <p:blipFill rotWithShape="1">
          <a:blip r:embed="rId2">
            <a:extLst>
              <a:ext uri="{28A0092B-C50C-407E-A947-70E740481C1C}">
                <a14:useLocalDpi xmlns:a14="http://schemas.microsoft.com/office/drawing/2010/main" val="0"/>
              </a:ext>
            </a:extLst>
          </a:blip>
          <a:srcRect l="75484" t="-2562" b="78647"/>
          <a:stretch/>
        </p:blipFill>
        <p:spPr bwMode="auto">
          <a:xfrm>
            <a:off x="7914807" y="2038662"/>
            <a:ext cx="3177915" cy="397239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01452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5"/>
          </a:fillRef>
          <a:effectRef idx="1">
            <a:schemeClr val="accent5"/>
          </a:effectRef>
          <a:fontRef idx="minor">
            <a:schemeClr val="lt1"/>
          </a:fontRef>
        </p:style>
        <p:txBody>
          <a:bodyPr/>
          <a:lstStyle/>
          <a:p>
            <a:pPr algn="ctr"/>
            <a:r>
              <a:rPr lang="en-US" dirty="0" smtClean="0"/>
              <a:t>Biological factors influencing Thyroid Dysfunction</a:t>
            </a:r>
            <a:endParaRPr lang="en-US" dirty="0"/>
          </a:p>
        </p:txBody>
      </p:sp>
      <p:sp>
        <p:nvSpPr>
          <p:cNvPr id="3" name="Content Placeholder 2"/>
          <p:cNvSpPr>
            <a:spLocks noGrp="1"/>
          </p:cNvSpPr>
          <p:nvPr>
            <p:ph idx="1"/>
          </p:nvPr>
        </p:nvSpPr>
        <p:spPr>
          <a:xfrm>
            <a:off x="838200" y="1825624"/>
            <a:ext cx="10515600" cy="4843189"/>
          </a:xfrm>
        </p:spPr>
        <p:txBody>
          <a:bodyPr>
            <a:noAutofit/>
          </a:bodyPr>
          <a:lstStyle/>
          <a:p>
            <a:pPr>
              <a:buFont typeface="Wingdings" panose="05000000000000000000" pitchFamily="2" charset="2"/>
              <a:buChar char="v"/>
            </a:pPr>
            <a:r>
              <a:rPr lang="en-US" sz="2400" b="1" dirty="0" smtClean="0"/>
              <a:t>Thyroiditis</a:t>
            </a:r>
            <a:r>
              <a:rPr lang="en-US" sz="2400" dirty="0"/>
              <a:t>:</a:t>
            </a:r>
            <a:r>
              <a:rPr lang="en-US" sz="2400" dirty="0" smtClean="0"/>
              <a:t> </a:t>
            </a:r>
            <a:r>
              <a:rPr lang="en-US" sz="2400" dirty="0"/>
              <a:t>This condition is an inflammation (swelling) of the thyroid gland. Thyroiditis can lower the amount of hormones your thyroid </a:t>
            </a:r>
            <a:r>
              <a:rPr lang="en-US" sz="2400" dirty="0" smtClean="0"/>
              <a:t>produces</a:t>
            </a:r>
            <a:endParaRPr lang="en-US" sz="2400" dirty="0"/>
          </a:p>
          <a:p>
            <a:pPr>
              <a:buFont typeface="Wingdings" panose="05000000000000000000" pitchFamily="2" charset="2"/>
              <a:buChar char="v"/>
            </a:pPr>
            <a:r>
              <a:rPr lang="en-US" sz="2400" b="1" dirty="0"/>
              <a:t>Hashimoto’s </a:t>
            </a:r>
            <a:r>
              <a:rPr lang="en-US" sz="2400" b="1" dirty="0" smtClean="0"/>
              <a:t>thyroiditis</a:t>
            </a:r>
            <a:r>
              <a:rPr lang="en-US" sz="2400" dirty="0"/>
              <a:t>:</a:t>
            </a:r>
            <a:r>
              <a:rPr lang="en-US" sz="2400" dirty="0" smtClean="0"/>
              <a:t> </a:t>
            </a:r>
            <a:r>
              <a:rPr lang="en-US" sz="2400" dirty="0"/>
              <a:t>A painless disease, Hashimoto’s thyroiditis is an autoimmune condition where the body’s cells attack and damage the thyroid. This is an inherited </a:t>
            </a:r>
            <a:r>
              <a:rPr lang="en-US" sz="2400" dirty="0" smtClean="0"/>
              <a:t>condition</a:t>
            </a:r>
            <a:endParaRPr lang="en-US" sz="2400" dirty="0"/>
          </a:p>
          <a:p>
            <a:pPr>
              <a:buFont typeface="Wingdings" panose="05000000000000000000" pitchFamily="2" charset="2"/>
              <a:buChar char="v"/>
            </a:pPr>
            <a:r>
              <a:rPr lang="en-US" sz="2400" b="1" dirty="0"/>
              <a:t>Postpartum </a:t>
            </a:r>
            <a:r>
              <a:rPr lang="en-US" sz="2400" b="1" dirty="0" smtClean="0"/>
              <a:t>thyroiditis</a:t>
            </a:r>
            <a:r>
              <a:rPr lang="en-US" sz="2400" dirty="0"/>
              <a:t>:</a:t>
            </a:r>
            <a:r>
              <a:rPr lang="en-US" sz="2400" dirty="0" smtClean="0"/>
              <a:t> </a:t>
            </a:r>
            <a:r>
              <a:rPr lang="en-US" sz="2400" dirty="0"/>
              <a:t>This condition occurs in 5% to 9% of women after childbirth. It’s usually a temporary </a:t>
            </a:r>
            <a:r>
              <a:rPr lang="en-US" sz="2400" dirty="0" smtClean="0"/>
              <a:t>condition</a:t>
            </a:r>
            <a:endParaRPr lang="en-US" sz="2400" dirty="0"/>
          </a:p>
          <a:p>
            <a:pPr>
              <a:buFont typeface="Wingdings" panose="05000000000000000000" pitchFamily="2" charset="2"/>
              <a:buChar char="v"/>
            </a:pPr>
            <a:r>
              <a:rPr lang="en-US" sz="2400" b="1" dirty="0"/>
              <a:t>Iodine deficiency</a:t>
            </a:r>
            <a:r>
              <a:rPr lang="en-US" sz="2400" dirty="0"/>
              <a:t>: Iodine is used by the thyroid to produce hormones. An iodine deficiency is an issue that affects several million people around the world..</a:t>
            </a:r>
          </a:p>
          <a:p>
            <a:pPr>
              <a:buFont typeface="Wingdings" panose="05000000000000000000" pitchFamily="2" charset="2"/>
              <a:buChar char="v"/>
            </a:pPr>
            <a:r>
              <a:rPr lang="en-US" sz="2400" b="1" dirty="0"/>
              <a:t>A non-functioning thyroid gland</a:t>
            </a:r>
            <a:r>
              <a:rPr lang="en-US" sz="2400" dirty="0"/>
              <a:t>: Sometimes, the thyroid gland doesn’t work correctly from birth. </a:t>
            </a:r>
          </a:p>
        </p:txBody>
      </p:sp>
    </p:spTree>
    <p:extLst>
      <p:ext uri="{BB962C8B-B14F-4D97-AF65-F5344CB8AC3E}">
        <p14:creationId xmlns:p14="http://schemas.microsoft.com/office/powerpoint/2010/main" val="40366915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lstStyle/>
          <a:p>
            <a:pPr algn="ctr"/>
            <a:r>
              <a:rPr lang="en-US" dirty="0" smtClean="0"/>
              <a:t>Psychological Factors </a:t>
            </a:r>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sz="3600" dirty="0" smtClean="0"/>
              <a:t>Hyperthyroidism and Hypothyroidism result in stress</a:t>
            </a:r>
          </a:p>
          <a:p>
            <a:pPr>
              <a:buFont typeface="Wingdings" panose="05000000000000000000" pitchFamily="2" charset="2"/>
              <a:buChar char="q"/>
            </a:pPr>
            <a:r>
              <a:rPr lang="en-US" sz="3600" dirty="0" smtClean="0"/>
              <a:t>Thyroid disease patients develop various </a:t>
            </a:r>
            <a:r>
              <a:rPr lang="en-US" sz="3600" dirty="0"/>
              <a:t>p</a:t>
            </a:r>
            <a:r>
              <a:rPr lang="en-US" sz="3600" dirty="0" smtClean="0"/>
              <a:t>sychiatric symptoms</a:t>
            </a:r>
          </a:p>
          <a:p>
            <a:pPr>
              <a:buFont typeface="Wingdings" panose="05000000000000000000" pitchFamily="2" charset="2"/>
              <a:buChar char="q"/>
            </a:pPr>
            <a:r>
              <a:rPr lang="en-US" dirty="0"/>
              <a:t>Most </a:t>
            </a:r>
            <a:r>
              <a:rPr lang="en-US" dirty="0" smtClean="0"/>
              <a:t>patient experience </a:t>
            </a:r>
            <a:r>
              <a:rPr lang="en-US" dirty="0"/>
              <a:t>feeling upset, angry, depressed, uncertain, weak, powerless, helpless, hopeless, defeated, disappointed, frustrated, exhausted, and </a:t>
            </a:r>
            <a:r>
              <a:rPr lang="en-US" dirty="0" smtClean="0"/>
              <a:t>feel </a:t>
            </a:r>
            <a:r>
              <a:rPr lang="en-US" dirty="0"/>
              <a:t>like a burden to others.</a:t>
            </a:r>
            <a:endParaRPr lang="en-US" sz="3600" dirty="0" smtClean="0"/>
          </a:p>
          <a:p>
            <a:pPr marL="0" indent="0">
              <a:buNone/>
            </a:pPr>
            <a:endParaRPr lang="en-US" sz="3600" dirty="0" smtClean="0"/>
          </a:p>
          <a:p>
            <a:pPr>
              <a:buFont typeface="Wingdings" panose="05000000000000000000" pitchFamily="2" charset="2"/>
              <a:buChar char="q"/>
            </a:pPr>
            <a:endParaRPr lang="en-US" sz="3600" dirty="0"/>
          </a:p>
        </p:txBody>
      </p:sp>
    </p:spTree>
    <p:extLst>
      <p:ext uri="{BB962C8B-B14F-4D97-AF65-F5344CB8AC3E}">
        <p14:creationId xmlns:p14="http://schemas.microsoft.com/office/powerpoint/2010/main" val="469943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5"/>
          </a:fillRef>
          <a:effectRef idx="1">
            <a:schemeClr val="accent5"/>
          </a:effectRef>
          <a:fontRef idx="minor">
            <a:schemeClr val="lt1"/>
          </a:fontRef>
        </p:style>
        <p:txBody>
          <a:bodyPr>
            <a:normAutofit/>
          </a:bodyPr>
          <a:lstStyle/>
          <a:p>
            <a:pPr algn="ctr"/>
            <a:r>
              <a:rPr lang="en-US" dirty="0" smtClean="0"/>
              <a:t>Interrelationship Between Endometriosis, Hypothyroidism and Hyperthyroidism</a:t>
            </a:r>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sz="2400" dirty="0" smtClean="0"/>
              <a:t>Transcripts </a:t>
            </a:r>
            <a:r>
              <a:rPr lang="en-US" sz="2400" dirty="0"/>
              <a:t>and proteins involved in thyroid metabolism are dysregulated in eutopic and ectopic endometrium of </a:t>
            </a:r>
            <a:r>
              <a:rPr lang="en-US" sz="2400" dirty="0" smtClean="0"/>
              <a:t>endometriosis </a:t>
            </a:r>
            <a:r>
              <a:rPr lang="en-US" sz="2400" dirty="0"/>
              <a:t>patients, leading to resistance of ectopic endometrium to triiodothyronine (T3) action and local accumulation of thyroxine (T4</a:t>
            </a:r>
            <a:r>
              <a:rPr lang="en-US" sz="2400" dirty="0" smtClean="0"/>
              <a:t>)</a:t>
            </a:r>
          </a:p>
          <a:p>
            <a:pPr>
              <a:buFont typeface="Wingdings" panose="05000000000000000000" pitchFamily="2" charset="2"/>
              <a:buChar char="v"/>
            </a:pPr>
            <a:r>
              <a:rPr lang="en-US" sz="2400" dirty="0"/>
              <a:t>Thyroid-stimulating hormone (TSH) acts as a proliferative and prooxidative hormone on all endometria of endometriosis patients and controls, whereas T3 and T4 act to specifically increase ectopic endometrial cell proliferation and reactive oxygen species (ROS) production</a:t>
            </a:r>
            <a:endParaRPr lang="en-US" sz="2400" dirty="0"/>
          </a:p>
        </p:txBody>
      </p:sp>
    </p:spTree>
    <p:extLst>
      <p:ext uri="{BB962C8B-B14F-4D97-AF65-F5344CB8AC3E}">
        <p14:creationId xmlns:p14="http://schemas.microsoft.com/office/powerpoint/2010/main" val="41685524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3"/>
          </a:fillRef>
          <a:effectRef idx="1">
            <a:schemeClr val="accent3"/>
          </a:effectRef>
          <a:fontRef idx="minor">
            <a:schemeClr val="lt1"/>
          </a:fontRef>
        </p:style>
        <p:txBody>
          <a:bodyPr/>
          <a:lstStyle/>
          <a:p>
            <a:pPr algn="ctr"/>
            <a:r>
              <a:rPr lang="en-US" dirty="0" smtClean="0"/>
              <a:t>Effects of Endometriosis </a:t>
            </a:r>
            <a:endParaRPr lang="en-US" dirty="0"/>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Ø"/>
            </a:pPr>
            <a:r>
              <a:rPr lang="en-US" dirty="0"/>
              <a:t>Endometriosis is a chronic condition that can be painful, affect fertility and lead to reduced participation in school, work and sporting </a:t>
            </a:r>
            <a:r>
              <a:rPr lang="en-US" dirty="0" smtClean="0"/>
              <a:t>activities</a:t>
            </a:r>
          </a:p>
          <a:p>
            <a:pPr>
              <a:buFont typeface="Wingdings" panose="05000000000000000000" pitchFamily="2" charset="2"/>
              <a:buChar char="Ø"/>
            </a:pPr>
            <a:r>
              <a:rPr lang="en-US" dirty="0"/>
              <a:t>The condition cost an estimated $7.4 billion in Australia in 2017–18, mostly through reduced quality of life and productivity </a:t>
            </a:r>
            <a:r>
              <a:rPr lang="en-US" dirty="0" smtClean="0"/>
              <a:t>losses</a:t>
            </a:r>
          </a:p>
          <a:p>
            <a:pPr>
              <a:buFont typeface="Wingdings" panose="05000000000000000000" pitchFamily="2" charset="2"/>
              <a:buChar char="Ø"/>
            </a:pPr>
            <a:r>
              <a:rPr lang="en-US" dirty="0"/>
              <a:t>A negative effect on self-esteem, self-confidence and lack of control of their life (powerlessness</a:t>
            </a:r>
            <a:r>
              <a:rPr lang="en-US" dirty="0" smtClean="0"/>
              <a:t>) </a:t>
            </a:r>
            <a:r>
              <a:rPr lang="en-US" dirty="0"/>
              <a:t> because of, not being able to have a child or have more children, not able to have normal sex, being unsatisfied about body </a:t>
            </a:r>
            <a:r>
              <a:rPr lang="en-US" dirty="0" smtClean="0"/>
              <a:t>appearance due to weight </a:t>
            </a:r>
            <a:r>
              <a:rPr lang="en-US" dirty="0"/>
              <a:t>gain or lots of </a:t>
            </a:r>
            <a:r>
              <a:rPr lang="en-US" dirty="0" smtClean="0"/>
              <a:t>scars</a:t>
            </a:r>
          </a:p>
          <a:p>
            <a:pPr>
              <a:buFont typeface="Wingdings" panose="05000000000000000000" pitchFamily="2" charset="2"/>
              <a:buChar char="Ø"/>
            </a:pPr>
            <a:r>
              <a:rPr lang="en-US" dirty="0"/>
              <a:t>Decrease in frequency of intercourse, avoiding having sex for fear of painful intercourse or bleeding, and failure to have orgasm caused frustration and put a strain on their relationships and some </a:t>
            </a:r>
            <a:r>
              <a:rPr lang="en-US" dirty="0" smtClean="0"/>
              <a:t>experience </a:t>
            </a:r>
            <a:r>
              <a:rPr lang="en-US" dirty="0"/>
              <a:t>relationship breakdown</a:t>
            </a:r>
            <a:endParaRPr lang="en-US" dirty="0"/>
          </a:p>
        </p:txBody>
      </p:sp>
    </p:spTree>
    <p:extLst>
      <p:ext uri="{BB962C8B-B14F-4D97-AF65-F5344CB8AC3E}">
        <p14:creationId xmlns:p14="http://schemas.microsoft.com/office/powerpoint/2010/main" val="39787431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shade val="50000"/>
            </a:schemeClr>
          </a:lnRef>
          <a:fillRef idx="1">
            <a:schemeClr val="accent1"/>
          </a:fillRef>
          <a:effectRef idx="0">
            <a:schemeClr val="accent1"/>
          </a:effectRef>
          <a:fontRef idx="minor">
            <a:schemeClr val="lt1"/>
          </a:fontRef>
        </p:style>
        <p:txBody>
          <a:bodyPr/>
          <a:lstStyle/>
          <a:p>
            <a:pPr algn="ctr"/>
            <a:r>
              <a:rPr lang="en-US" dirty="0" smtClean="0"/>
              <a:t>Effects of Thyroid disorders </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v"/>
            </a:pPr>
            <a:r>
              <a:rPr lang="en-US" dirty="0"/>
              <a:t>Thyroid disorders can cause puberty and menstruation to occur abnormally early or late. In addition, abnormally high or low levels of thyroid hormone can cause very light or very heavy menstrual periods, very irregular menstrual periods, or absent menstrual </a:t>
            </a:r>
            <a:r>
              <a:rPr lang="en-US" dirty="0" smtClean="0"/>
              <a:t>periods</a:t>
            </a:r>
          </a:p>
          <a:p>
            <a:pPr>
              <a:buFont typeface="Wingdings" panose="05000000000000000000" pitchFamily="2" charset="2"/>
              <a:buChar char="v"/>
            </a:pPr>
            <a:r>
              <a:rPr lang="en-US" dirty="0"/>
              <a:t>Severe hypothyroidism can actually cause milk production in the breast, while preventing </a:t>
            </a:r>
            <a:r>
              <a:rPr lang="en-US" dirty="0" smtClean="0"/>
              <a:t>ovulation</a:t>
            </a:r>
          </a:p>
          <a:p>
            <a:pPr>
              <a:buFont typeface="Wingdings" panose="05000000000000000000" pitchFamily="2" charset="2"/>
              <a:buChar char="v"/>
            </a:pPr>
            <a:r>
              <a:rPr lang="en-US" dirty="0"/>
              <a:t>Thyroid disorders may cause the early onset of menopause (before age 40 or in the early 40s)</a:t>
            </a:r>
            <a:endParaRPr lang="en-US" dirty="0"/>
          </a:p>
        </p:txBody>
      </p:sp>
    </p:spTree>
    <p:extLst>
      <p:ext uri="{BB962C8B-B14F-4D97-AF65-F5344CB8AC3E}">
        <p14:creationId xmlns:p14="http://schemas.microsoft.com/office/powerpoint/2010/main" val="14380767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dk1"/>
          </a:lnRef>
          <a:fillRef idx="2">
            <a:schemeClr val="dk1"/>
          </a:fillRef>
          <a:effectRef idx="1">
            <a:schemeClr val="dk1"/>
          </a:effectRef>
          <a:fontRef idx="minor">
            <a:schemeClr val="dk1"/>
          </a:fontRef>
        </p:style>
        <p:txBody>
          <a:bodyPr/>
          <a:lstStyle/>
          <a:p>
            <a:pPr algn="ctr"/>
            <a:r>
              <a:rPr lang="en-US" dirty="0" smtClean="0"/>
              <a:t>References </a:t>
            </a:r>
            <a:endParaRPr lang="en-US" dirty="0"/>
          </a:p>
        </p:txBody>
      </p:sp>
      <p:sp>
        <p:nvSpPr>
          <p:cNvPr id="3" name="Content Placeholder 2"/>
          <p:cNvSpPr>
            <a:spLocks noGrp="1"/>
          </p:cNvSpPr>
          <p:nvPr>
            <p:ph idx="1"/>
          </p:nvPr>
        </p:nvSpPr>
        <p:spPr>
          <a:xfrm>
            <a:off x="838200" y="1918740"/>
            <a:ext cx="10515600" cy="4939260"/>
          </a:xfrm>
        </p:spPr>
        <p:txBody>
          <a:bodyPr>
            <a:noAutofit/>
          </a:bodyPr>
          <a:lstStyle/>
          <a:p>
            <a:pPr marL="0" indent="0">
              <a:buNone/>
            </a:pPr>
            <a:endParaRPr lang="en-US" sz="2000" dirty="0"/>
          </a:p>
          <a:p>
            <a:pPr>
              <a:buFont typeface="Wingdings" panose="05000000000000000000" pitchFamily="2" charset="2"/>
              <a:buChar char="Ø"/>
            </a:pPr>
            <a:r>
              <a:rPr lang="en-US" dirty="0" err="1" smtClean="0"/>
              <a:t>Baltaci</a:t>
            </a:r>
            <a:r>
              <a:rPr lang="en-US" dirty="0"/>
              <a:t>, A. K., &amp; </a:t>
            </a:r>
            <a:r>
              <a:rPr lang="en-US" dirty="0" err="1"/>
              <a:t>Mogulkoc</a:t>
            </a:r>
            <a:r>
              <a:rPr lang="en-US" dirty="0"/>
              <a:t>, R. (2017). Leptin, NPY, melatonin and zinc levels in experimental hypothyroidism and hyperthyroidism: the relation to zinc. </a:t>
            </a:r>
            <a:r>
              <a:rPr lang="en-US" i="1" dirty="0"/>
              <a:t>Biochemical genetics</a:t>
            </a:r>
            <a:r>
              <a:rPr lang="en-US" dirty="0"/>
              <a:t>, </a:t>
            </a:r>
            <a:r>
              <a:rPr lang="en-US" i="1" dirty="0"/>
              <a:t>55</a:t>
            </a:r>
            <a:r>
              <a:rPr lang="en-US" dirty="0"/>
              <a:t>(3), 223-233</a:t>
            </a:r>
            <a:r>
              <a:rPr lang="en-US" dirty="0" smtClean="0"/>
              <a:t>.</a:t>
            </a:r>
          </a:p>
          <a:p>
            <a:pPr>
              <a:buFont typeface="Wingdings" panose="05000000000000000000" pitchFamily="2" charset="2"/>
              <a:buChar char="Ø"/>
            </a:pPr>
            <a:r>
              <a:rPr lang="en-US" dirty="0" err="1"/>
              <a:t>Bargi</a:t>
            </a:r>
            <a:r>
              <a:rPr lang="en-US" dirty="0"/>
              <a:t>-Souza, P., </a:t>
            </a:r>
            <a:r>
              <a:rPr lang="en-US" dirty="0" err="1"/>
              <a:t>Peliciari</a:t>
            </a:r>
            <a:r>
              <a:rPr lang="en-US" dirty="0"/>
              <a:t>-Garcia, R. A., &amp; </a:t>
            </a:r>
            <a:r>
              <a:rPr lang="en-US" dirty="0" err="1"/>
              <a:t>Nunes</a:t>
            </a:r>
            <a:r>
              <a:rPr lang="en-US" dirty="0"/>
              <a:t>, M. T. (2019). Disruption of the Pituitary Circadian Clock Induced by Hypothyroidism and Hyperthyroidism: Consequences on Daily Pituitary Hormone Expression Profiles. </a:t>
            </a:r>
            <a:r>
              <a:rPr lang="en-US" i="1" dirty="0"/>
              <a:t>Thyroid</a:t>
            </a:r>
            <a:r>
              <a:rPr lang="en-US" dirty="0"/>
              <a:t>, </a:t>
            </a:r>
            <a:r>
              <a:rPr lang="en-US" i="1" dirty="0"/>
              <a:t>29</a:t>
            </a:r>
            <a:r>
              <a:rPr lang="en-US" dirty="0"/>
              <a:t>(4), 502-512</a:t>
            </a:r>
            <a:r>
              <a:rPr lang="en-US" dirty="0" smtClean="0"/>
              <a:t>.</a:t>
            </a:r>
          </a:p>
          <a:p>
            <a:pPr>
              <a:buFont typeface="Wingdings" panose="05000000000000000000" pitchFamily="2" charset="2"/>
              <a:buChar char="Ø"/>
            </a:pPr>
            <a:r>
              <a:rPr lang="en-US" dirty="0" err="1"/>
              <a:t>Kopecny</a:t>
            </a:r>
            <a:r>
              <a:rPr lang="en-US" dirty="0"/>
              <a:t>, L., Higgs, P., </a:t>
            </a:r>
            <a:r>
              <a:rPr lang="en-US" dirty="0" err="1"/>
              <a:t>Hibbert</a:t>
            </a:r>
            <a:r>
              <a:rPr lang="en-US" dirty="0"/>
              <a:t>, A., Malik, R., &amp; Harvey, A. M. (2017). Management and monitoring of hyperthyroid cats: a survey of Australian veterinarians. </a:t>
            </a:r>
            <a:r>
              <a:rPr lang="en-US" i="1" dirty="0"/>
              <a:t>Journal of feline medicine and surgery</a:t>
            </a:r>
            <a:r>
              <a:rPr lang="en-US" dirty="0"/>
              <a:t>, </a:t>
            </a:r>
            <a:r>
              <a:rPr lang="en-US" i="1" dirty="0"/>
              <a:t>19</a:t>
            </a:r>
            <a:r>
              <a:rPr lang="en-US" dirty="0"/>
              <a:t>(6), 559-567</a:t>
            </a:r>
            <a:r>
              <a:rPr lang="en-US" dirty="0" smtClean="0"/>
              <a:t>.</a:t>
            </a:r>
            <a:r>
              <a:rPr lang="en-US" dirty="0"/>
              <a:t> </a:t>
            </a:r>
            <a:endParaRPr lang="en-US" dirty="0" smtClean="0"/>
          </a:p>
        </p:txBody>
      </p:sp>
    </p:spTree>
    <p:extLst>
      <p:ext uri="{BB962C8B-B14F-4D97-AF65-F5344CB8AC3E}">
        <p14:creationId xmlns:p14="http://schemas.microsoft.com/office/powerpoint/2010/main" val="2777819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3"/>
          </a:fillRef>
          <a:effectRef idx="1">
            <a:schemeClr val="accent3"/>
          </a:effectRef>
          <a:fontRef idx="minor">
            <a:schemeClr val="lt1"/>
          </a:fontRef>
        </p:style>
        <p:txBody>
          <a:bodyPr/>
          <a:lstStyle/>
          <a:p>
            <a:pPr algn="ctr"/>
            <a:r>
              <a:rPr lang="en-US" dirty="0" smtClean="0"/>
              <a:t>References</a:t>
            </a:r>
            <a:endParaRPr lang="en-US" dirty="0"/>
          </a:p>
        </p:txBody>
      </p:sp>
      <p:sp>
        <p:nvSpPr>
          <p:cNvPr id="3" name="Content Placeholder 2"/>
          <p:cNvSpPr>
            <a:spLocks noGrp="1"/>
          </p:cNvSpPr>
          <p:nvPr>
            <p:ph idx="1"/>
          </p:nvPr>
        </p:nvSpPr>
        <p:spPr/>
        <p:txBody>
          <a:bodyPr>
            <a:normAutofit lnSpcReduction="10000"/>
          </a:bodyPr>
          <a:lstStyle/>
          <a:p>
            <a:pPr>
              <a:buFont typeface="Wingdings" panose="05000000000000000000" pitchFamily="2" charset="2"/>
              <a:buChar char="Ø"/>
            </a:pPr>
            <a:r>
              <a:rPr lang="en-US" dirty="0"/>
              <a:t>Pearce, E. N. (2015). Thyroid disorders during pregnancy and postpartum. </a:t>
            </a:r>
            <a:r>
              <a:rPr lang="en-US" i="1" dirty="0"/>
              <a:t>Best Practice &amp; Research Clinical Obstetrics &amp; </a:t>
            </a:r>
            <a:r>
              <a:rPr lang="en-US" i="1" dirty="0" err="1"/>
              <a:t>Gynaecology</a:t>
            </a:r>
            <a:r>
              <a:rPr lang="en-US" dirty="0"/>
              <a:t>, </a:t>
            </a:r>
            <a:r>
              <a:rPr lang="en-US" i="1" dirty="0"/>
              <a:t>29</a:t>
            </a:r>
            <a:r>
              <a:rPr lang="en-US" dirty="0"/>
              <a:t>(5), 700-706</a:t>
            </a:r>
            <a:r>
              <a:rPr lang="en-US" dirty="0" smtClean="0"/>
              <a:t>.</a:t>
            </a:r>
            <a:endParaRPr lang="en-US" dirty="0"/>
          </a:p>
          <a:p>
            <a:pPr>
              <a:buFont typeface="Wingdings" panose="05000000000000000000" pitchFamily="2" charset="2"/>
              <a:buChar char="Ø"/>
            </a:pPr>
            <a:r>
              <a:rPr lang="en-US" dirty="0"/>
              <a:t>Taylor, P. N., Albrecht, D., </a:t>
            </a:r>
            <a:r>
              <a:rPr lang="en-US" dirty="0" err="1"/>
              <a:t>Scholz</a:t>
            </a:r>
            <a:r>
              <a:rPr lang="en-US" dirty="0"/>
              <a:t>, A., Gutierrez-</a:t>
            </a:r>
            <a:r>
              <a:rPr lang="en-US" dirty="0" err="1"/>
              <a:t>Buey</a:t>
            </a:r>
            <a:r>
              <a:rPr lang="en-US" dirty="0"/>
              <a:t>, G., Lazarus, J. H., Dayan, C. M., &amp; </a:t>
            </a:r>
            <a:r>
              <a:rPr lang="en-US" dirty="0" err="1"/>
              <a:t>Okosieme</a:t>
            </a:r>
            <a:r>
              <a:rPr lang="en-US" dirty="0"/>
              <a:t>, O. E. (2018). Global epidemiology of hyperthyroidism and hypothyroidism. </a:t>
            </a:r>
            <a:r>
              <a:rPr lang="en-US" i="1" dirty="0"/>
              <a:t>Nature Reviews Endocrinology</a:t>
            </a:r>
            <a:r>
              <a:rPr lang="en-US" dirty="0"/>
              <a:t>, </a:t>
            </a:r>
            <a:r>
              <a:rPr lang="en-US" i="1" dirty="0"/>
              <a:t>14</a:t>
            </a:r>
            <a:r>
              <a:rPr lang="en-US" dirty="0"/>
              <a:t>(5), 301.</a:t>
            </a:r>
          </a:p>
          <a:p>
            <a:pPr>
              <a:buFont typeface="Wingdings" panose="05000000000000000000" pitchFamily="2" charset="2"/>
              <a:buChar char="Ø"/>
            </a:pPr>
            <a:r>
              <a:rPr lang="en-US" dirty="0"/>
              <a:t>Yao, M., Dooley, P. C., </a:t>
            </a:r>
            <a:r>
              <a:rPr lang="en-US" dirty="0" err="1"/>
              <a:t>Schuijers</a:t>
            </a:r>
            <a:r>
              <a:rPr lang="en-US" dirty="0"/>
              <a:t>, J. A., &amp; Grills, B. L. (2004). The effects of hypothyroidism on nerve growth factor and norepinephrine concentrations in weight-bearing and non-weight-bearing bones of rats. </a:t>
            </a:r>
            <a:r>
              <a:rPr lang="en-US" i="1" dirty="0"/>
              <a:t>Journal of Musculoskeletal and Neuronal Interactions</a:t>
            </a:r>
            <a:r>
              <a:rPr lang="en-US" dirty="0"/>
              <a:t>, </a:t>
            </a:r>
            <a:r>
              <a:rPr lang="en-US" i="1" dirty="0"/>
              <a:t>4</a:t>
            </a:r>
            <a:r>
              <a:rPr lang="en-US" dirty="0"/>
              <a:t>(3), 319</a:t>
            </a:r>
          </a:p>
          <a:p>
            <a:endParaRPr lang="en-US" dirty="0"/>
          </a:p>
        </p:txBody>
      </p:sp>
    </p:spTree>
    <p:extLst>
      <p:ext uri="{BB962C8B-B14F-4D97-AF65-F5344CB8AC3E}">
        <p14:creationId xmlns:p14="http://schemas.microsoft.com/office/powerpoint/2010/main" val="293066031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356</TotalTime>
  <Words>979</Words>
  <Application>Microsoft Office PowerPoint</Application>
  <PresentationFormat>Widescreen</PresentationFormat>
  <Paragraphs>107</Paragraphs>
  <Slides>25</Slides>
  <Notes>0</Notes>
  <HiddenSlides>0</HiddenSlides>
  <MMClips>0</MMClips>
  <ScaleCrop>false</ScaleCrop>
  <HeadingPairs>
    <vt:vector size="6" baseType="variant">
      <vt:variant>
        <vt:lpstr>Fonts Used</vt:lpstr>
      </vt:variant>
      <vt:variant>
        <vt:i4>7</vt:i4>
      </vt:variant>
      <vt:variant>
        <vt:lpstr>Theme</vt:lpstr>
      </vt:variant>
      <vt:variant>
        <vt:i4>8</vt:i4>
      </vt:variant>
      <vt:variant>
        <vt:lpstr>Slide Titles</vt:lpstr>
      </vt:variant>
      <vt:variant>
        <vt:i4>25</vt:i4>
      </vt:variant>
    </vt:vector>
  </HeadingPairs>
  <TitlesOfParts>
    <vt:vector size="40" baseType="lpstr">
      <vt:lpstr>Arial</vt:lpstr>
      <vt:lpstr>Calibri</vt:lpstr>
      <vt:lpstr>Calibri Light</vt:lpstr>
      <vt:lpstr>Century Gothic</vt:lpstr>
      <vt:lpstr>Tahoma</vt:lpstr>
      <vt:lpstr>Wingdings</vt:lpstr>
      <vt:lpstr>Wingdings 3</vt:lpstr>
      <vt:lpstr>Wisp</vt:lpstr>
      <vt:lpstr>Office Theme</vt:lpstr>
      <vt:lpstr>1_Office Theme</vt:lpstr>
      <vt:lpstr>2_Office Theme</vt:lpstr>
      <vt:lpstr>3_Office Theme</vt:lpstr>
      <vt:lpstr>4_Office Theme</vt:lpstr>
      <vt:lpstr>5_Office Theme</vt:lpstr>
      <vt:lpstr>6_Office Theme</vt:lpstr>
      <vt:lpstr>Endometriosis &amp; Thyroid Dysfunction(hypothyroidism &amp; hyperthyroidism)</vt:lpstr>
      <vt:lpstr>Introduction </vt:lpstr>
      <vt:lpstr>Endometriosis</vt:lpstr>
      <vt:lpstr>Biological factors influencing People with Endometriosis(5-50 years) </vt:lpstr>
      <vt:lpstr>Psychological factors </vt:lpstr>
      <vt:lpstr>Social and Cultural Factors </vt:lpstr>
      <vt:lpstr>Epidemiology </vt:lpstr>
      <vt:lpstr>Etiology </vt:lpstr>
      <vt:lpstr>Thyroid Dysfunction(hypothyroidism &amp; hyperthyroidism)</vt:lpstr>
      <vt:lpstr>Hypothyroidism</vt:lpstr>
      <vt:lpstr>PowerPoint Presentation</vt:lpstr>
      <vt:lpstr>PowerPoint Presentation</vt:lpstr>
      <vt:lpstr>Epidemiology</vt:lpstr>
      <vt:lpstr>Etiology</vt:lpstr>
      <vt:lpstr>Etiology/2</vt:lpstr>
      <vt:lpstr>Hyperthyroidism</vt:lpstr>
      <vt:lpstr>Epidemiology</vt:lpstr>
      <vt:lpstr>Etiology</vt:lpstr>
      <vt:lpstr>Biological factors influencing Thyroid Dysfunction</vt:lpstr>
      <vt:lpstr>Psychological Factors </vt:lpstr>
      <vt:lpstr>Interrelationship Between Endometriosis, Hypothyroidism and Hyperthyroidism</vt:lpstr>
      <vt:lpstr>Effects of Endometriosis </vt:lpstr>
      <vt:lpstr>Effects of Thyroid disorders </vt:lpstr>
      <vt:lpstr>References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Endometriosis &amp; Thyroid Dysfunction</dc:title>
  <dc:creator>user</dc:creator>
  <cp:lastModifiedBy>user</cp:lastModifiedBy>
  <cp:revision>24</cp:revision>
  <dcterms:created xsi:type="dcterms:W3CDTF">2020-10-20T08:32:48Z</dcterms:created>
  <dcterms:modified xsi:type="dcterms:W3CDTF">2020-10-20T15:22:43Z</dcterms:modified>
</cp:coreProperties>
</file>